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65" r:id="rId2"/>
    <p:sldMasterId id="2147483781" r:id="rId3"/>
  </p:sldMasterIdLst>
  <p:notesMasterIdLst>
    <p:notesMasterId r:id="rId34"/>
  </p:notesMasterIdLst>
  <p:sldIdLst>
    <p:sldId id="503" r:id="rId4"/>
    <p:sldId id="504" r:id="rId5"/>
    <p:sldId id="506" r:id="rId6"/>
    <p:sldId id="507" r:id="rId7"/>
    <p:sldId id="508"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521" r:id="rId21"/>
    <p:sldId id="522" r:id="rId22"/>
    <p:sldId id="523" r:id="rId23"/>
    <p:sldId id="524" r:id="rId24"/>
    <p:sldId id="525" r:id="rId25"/>
    <p:sldId id="526" r:id="rId26"/>
    <p:sldId id="527" r:id="rId27"/>
    <p:sldId id="528" r:id="rId28"/>
    <p:sldId id="529" r:id="rId29"/>
    <p:sldId id="530" r:id="rId30"/>
    <p:sldId id="531" r:id="rId31"/>
    <p:sldId id="532" r:id="rId32"/>
    <p:sldId id="53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F"/>
    <a:srgbClr val="2D223A"/>
    <a:srgbClr val="2C445E"/>
    <a:srgbClr val="3856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9722" autoAdjust="0"/>
  </p:normalViewPr>
  <p:slideViewPr>
    <p:cSldViewPr>
      <p:cViewPr varScale="1">
        <p:scale>
          <a:sx n="79" d="100"/>
          <a:sy n="79" d="100"/>
        </p:scale>
        <p:origin x="-14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CCBB99A-4C47-4B2A-A84B-55159D91BAAB}" type="datetimeFigureOut">
              <a:rPr lang="en-GB"/>
              <a:pPr>
                <a:defRPr/>
              </a:pPr>
              <a:t>15/05/2019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622C6AF-EE2D-408E-93DC-ACA6B9F1DABF}" type="slidenum">
              <a:rPr lang="en-GB"/>
              <a:pPr>
                <a:defRPr/>
              </a:pPr>
              <a:t>‹#›</a:t>
            </a:fld>
            <a:endParaRPr lang="en-GB" dirty="0"/>
          </a:p>
        </p:txBody>
      </p:sp>
    </p:spTree>
    <p:extLst>
      <p:ext uri="{BB962C8B-B14F-4D97-AF65-F5344CB8AC3E}">
        <p14:creationId xmlns:p14="http://schemas.microsoft.com/office/powerpoint/2010/main" val="27324976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D5001DAD-6EBE-42C4-8B55-0EF17EF1A878}"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AC7D0E8-91FE-477E-82C9-943DE28E9A4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74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8D3F9E4-1DBD-4F7B-BEB6-C9617F55B3B1}"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E76DD7-D10A-470C-AD1B-0911E39E5E0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1759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A78B8F99-3C38-40FF-8052-6F7988F7076C}"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BBDB55-6595-4F88-9AC4-7F8C4F7E324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3202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AB63024D-73D5-4209-A028-312201BCCDB7}" type="datetime1">
              <a:rPr lang="en-US">
                <a:solidFill>
                  <a:srgbClr val="000000"/>
                </a:solidFill>
              </a:rPr>
              <a:pPr/>
              <a:t>5/15/2019</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8EBA3A8-9924-4C0F-B56E-F822505ECE5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7379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5F60054A-FC48-42F8-8A7E-0532774B5C71}" type="datetime1">
              <a:rPr lang="en-US">
                <a:solidFill>
                  <a:srgbClr val="000000"/>
                </a:solidFill>
              </a:rPr>
              <a:pPr/>
              <a:t>5/15/2019</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2FF435F-B140-40FC-8DF3-D4C403CF5BA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4492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4AC156F-7AB1-4E50-A6DB-8067245E76A0}" type="datetime1">
              <a:rPr lang="en-US">
                <a:solidFill>
                  <a:srgbClr val="000000"/>
                </a:solidFill>
              </a:rPr>
              <a:pPr/>
              <a:t>5/15/2019</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46FAB08-524E-44C1-8122-DE9018A1903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1619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a:t>Click to edit Master title style</a:t>
            </a:r>
            <a:endParaRPr lang="en-US"/>
          </a:p>
        </p:txBody>
      </p:sp>
      <p:sp>
        <p:nvSpPr>
          <p:cNvPr id="3" name="SmartArt Placeholder 2"/>
          <p:cNvSpPr>
            <a:spLocks noGrp="1"/>
          </p:cNvSpPr>
          <p:nvPr>
            <p:ph type="dgm" idx="1"/>
          </p:nvPr>
        </p:nvSpPr>
        <p:spPr>
          <a:xfrm>
            <a:off x="457200" y="1600206"/>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fld id="{05D6CF7C-1163-4A87-9A22-B0F4059EDC31}"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53268E-5C09-432D-B43F-54943B189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087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D5001DAD-6EBE-42C4-8B55-0EF17EF1A878}"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AC7D0E8-91FE-477E-82C9-943DE28E9A4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0808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233005B-5F98-4967-99A3-E34BC8F5F067}"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33FF1A-58A5-4EE6-938C-DF818A4DC26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118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D7391AC-3430-4088-9111-19007E32962A}"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C982819-AB1F-4893-B01E-54FAF21F138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9646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85F1B1C-5057-44E5-BE4F-524B6B23EA61}" type="datetime1">
              <a:rPr lang="en-US">
                <a:solidFill>
                  <a:srgbClr val="000000"/>
                </a:solidFill>
              </a:rPr>
              <a:pPr/>
              <a:t>5/15/2019</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0EF123-0F4A-4909-8E68-3862EDA90E5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5054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233005B-5F98-4967-99A3-E34BC8F5F067}"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33FF1A-58A5-4EE6-938C-DF818A4DC26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1407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26C6B17-CD1A-4761-88A1-15913DA9D4DA}" type="datetime1">
              <a:rPr lang="en-US">
                <a:solidFill>
                  <a:srgbClr val="000000"/>
                </a:solidFill>
              </a:rPr>
              <a:pPr/>
              <a:t>5/15/2019</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DD7EE3C-35E7-4A49-9F15-507908D58CB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44696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6E261AB7-1507-49E8-836C-67FBF168087E}" type="datetime1">
              <a:rPr lang="en-US">
                <a:solidFill>
                  <a:srgbClr val="000000"/>
                </a:solidFill>
              </a:rPr>
              <a:pPr/>
              <a:t>5/15/2019</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F115DF1-8F40-4698-A3B5-255832EEB0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98939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13CDE07-9909-4259-BF05-325C2E12CEE0}" type="datetime1">
              <a:rPr lang="en-US">
                <a:solidFill>
                  <a:srgbClr val="000000"/>
                </a:solidFill>
              </a:rPr>
              <a:pPr/>
              <a:t>5/15/2019</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7D55FB3-4674-450A-8275-D43DA82AC87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33148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785AD57-588C-4FF7-9C3E-B356EA79ED48}" type="datetime1">
              <a:rPr lang="en-US">
                <a:solidFill>
                  <a:srgbClr val="000000"/>
                </a:solidFill>
              </a:rPr>
              <a:pPr/>
              <a:t>5/15/2019</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17ED17-F103-4F93-B061-7D380E13470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39874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53E605C-BC38-4AFF-BF97-B38E4A6BFAE8}" type="datetime1">
              <a:rPr lang="en-US">
                <a:solidFill>
                  <a:srgbClr val="000000"/>
                </a:solidFill>
              </a:rPr>
              <a:pPr/>
              <a:t>5/15/2019</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1B2AABF-F158-4AD6-90D8-947000ACFDC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3930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8D3F9E4-1DBD-4F7B-BEB6-C9617F55B3B1}"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E76DD7-D10A-470C-AD1B-0911E39E5E0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05421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A78B8F99-3C38-40FF-8052-6F7988F7076C}"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BBDB55-6595-4F88-9AC4-7F8C4F7E324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22416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AB63024D-73D5-4209-A028-312201BCCDB7}" type="datetime1">
              <a:rPr lang="en-US">
                <a:solidFill>
                  <a:srgbClr val="000000"/>
                </a:solidFill>
              </a:rPr>
              <a:pPr/>
              <a:t>5/15/2019</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8EBA3A8-9924-4C0F-B56E-F822505ECE5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12982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5F60054A-FC48-42F8-8A7E-0532774B5C71}" type="datetime1">
              <a:rPr lang="en-US">
                <a:solidFill>
                  <a:srgbClr val="000000"/>
                </a:solidFill>
              </a:rPr>
              <a:pPr/>
              <a:t>5/15/2019</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2FF435F-B140-40FC-8DF3-D4C403CF5BA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84897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4AC156F-7AB1-4E50-A6DB-8067245E76A0}" type="datetime1">
              <a:rPr lang="en-US">
                <a:solidFill>
                  <a:srgbClr val="000000"/>
                </a:solidFill>
              </a:rPr>
              <a:pPr/>
              <a:t>5/15/2019</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46FAB08-524E-44C1-8122-DE9018A1903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1841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D7391AC-3430-4088-9111-19007E32962A}"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C982819-AB1F-4893-B01E-54FAF21F138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41813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a:t>Click to edit Master title style</a:t>
            </a:r>
            <a:endParaRPr lang="en-US"/>
          </a:p>
        </p:txBody>
      </p:sp>
      <p:sp>
        <p:nvSpPr>
          <p:cNvPr id="3" name="SmartArt Placeholder 2"/>
          <p:cNvSpPr>
            <a:spLocks noGrp="1"/>
          </p:cNvSpPr>
          <p:nvPr>
            <p:ph type="dgm" idx="1"/>
          </p:nvPr>
        </p:nvSpPr>
        <p:spPr>
          <a:xfrm>
            <a:off x="457200" y="1600206"/>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fld id="{05D6CF7C-1163-4A87-9A22-B0F4059EDC31}" type="datetime1">
              <a:rPr lang="en-US">
                <a:solidFill>
                  <a:srgbClr val="000000"/>
                </a:solidFill>
              </a:rPr>
              <a:pPr/>
              <a:t>5/15/2019</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53268E-5C09-432D-B43F-54943B189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76725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323084" y="616128"/>
            <a:ext cx="8505000"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323087" y="1235246"/>
            <a:ext cx="8505001" cy="486000"/>
          </a:xfrm>
        </p:spPr>
        <p:txBody>
          <a:bodyPr wrap="square" anchor="t" anchorCtr="0">
            <a:noAutofit/>
          </a:bodyPr>
          <a:lstStyle>
            <a:lvl1pPr marL="0" indent="0" algn="l">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2" name="Tijdelijke aanduiding voor tekst 11"/>
          <p:cNvSpPr>
            <a:spLocks noGrp="1"/>
          </p:cNvSpPr>
          <p:nvPr>
            <p:ph type="body" sz="quarter" idx="10" hasCustomPrompt="1"/>
          </p:nvPr>
        </p:nvSpPr>
        <p:spPr>
          <a:xfrm>
            <a:off x="323084" y="2694604"/>
            <a:ext cx="2430000" cy="1296000"/>
          </a:xfrm>
        </p:spPr>
        <p:txBody>
          <a:bodyPr>
            <a:normAutofit/>
          </a:bodyPr>
          <a:lstStyle>
            <a:lvl1pPr>
              <a:lnSpc>
                <a:spcPts val="2551"/>
              </a:lnSpc>
              <a:defRPr sz="1400" b="0">
                <a:solidFill>
                  <a:schemeClr val="tx2"/>
                </a:solidFill>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nl-NL" dirty="0"/>
              <a:t>Auteur</a:t>
            </a:r>
          </a:p>
          <a:p>
            <a:pPr lvl="0"/>
            <a:r>
              <a:rPr lang="nl-NL" dirty="0"/>
              <a:t>00 maand 0000</a:t>
            </a:r>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083" y="6025988"/>
            <a:ext cx="972000" cy="95359"/>
          </a:xfrm>
          <a:prstGeom prst="rect">
            <a:avLst/>
          </a:prstGeom>
        </p:spPr>
      </p:pic>
      <p:grpSp>
        <p:nvGrpSpPr>
          <p:cNvPr id="16" name="Group 4"/>
          <p:cNvGrpSpPr>
            <a:grpSpLocks noChangeAspect="1"/>
          </p:cNvGrpSpPr>
          <p:nvPr userDrawn="1"/>
        </p:nvGrpSpPr>
        <p:grpSpPr bwMode="gray">
          <a:xfrm>
            <a:off x="323853" y="331788"/>
            <a:ext cx="8504635" cy="49212"/>
            <a:chOff x="272" y="209"/>
            <a:chExt cx="7143" cy="31"/>
          </a:xfrm>
        </p:grpSpPr>
        <p:sp>
          <p:nvSpPr>
            <p:cNvPr id="17"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8"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9"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Tree>
    <p:extLst>
      <p:ext uri="{BB962C8B-B14F-4D97-AF65-F5344CB8AC3E}">
        <p14:creationId xmlns:p14="http://schemas.microsoft.com/office/powerpoint/2010/main" val="2398027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dia met afbeelding">
    <p:spTree>
      <p:nvGrpSpPr>
        <p:cNvPr id="1" name=""/>
        <p:cNvGrpSpPr/>
        <p:nvPr/>
      </p:nvGrpSpPr>
      <p:grpSpPr>
        <a:xfrm>
          <a:off x="0" y="0"/>
          <a:ext cx="0" cy="0"/>
          <a:chOff x="0" y="0"/>
          <a:chExt cx="0" cy="0"/>
        </a:xfrm>
      </p:grpSpPr>
      <p:sp>
        <p:nvSpPr>
          <p:cNvPr id="2" name="Titel 1"/>
          <p:cNvSpPr>
            <a:spLocks noGrp="1"/>
          </p:cNvSpPr>
          <p:nvPr>
            <p:ph type="ctrTitle"/>
          </p:nvPr>
        </p:nvSpPr>
        <p:spPr>
          <a:xfrm>
            <a:off x="323084" y="616128"/>
            <a:ext cx="8505000"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323087" y="1235246"/>
            <a:ext cx="8505001" cy="486000"/>
          </a:xfrm>
        </p:spPr>
        <p:txBody>
          <a:bodyPr wrap="square" anchor="t" anchorCtr="0">
            <a:noAutofit/>
          </a:bodyPr>
          <a:lstStyle>
            <a:lvl1pPr marL="0" indent="0" algn="l">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2" name="Tijdelijke aanduiding voor tekst 11"/>
          <p:cNvSpPr>
            <a:spLocks noGrp="1"/>
          </p:cNvSpPr>
          <p:nvPr>
            <p:ph type="body" sz="quarter" idx="10" hasCustomPrompt="1"/>
          </p:nvPr>
        </p:nvSpPr>
        <p:spPr>
          <a:xfrm>
            <a:off x="323084" y="2694604"/>
            <a:ext cx="2430000" cy="1296000"/>
          </a:xfrm>
        </p:spPr>
        <p:txBody>
          <a:bodyPr>
            <a:normAutofit/>
          </a:bodyPr>
          <a:lstStyle>
            <a:lvl1pPr>
              <a:lnSpc>
                <a:spcPts val="2551"/>
              </a:lnSpc>
              <a:defRPr sz="1400" b="0">
                <a:solidFill>
                  <a:schemeClr val="tx2"/>
                </a:solidFill>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nl-NL" dirty="0"/>
              <a:t>Auteur</a:t>
            </a:r>
          </a:p>
          <a:p>
            <a:pPr lvl="0"/>
            <a:r>
              <a:rPr lang="nl-NL" dirty="0"/>
              <a:t>00 maand 0000</a:t>
            </a:r>
          </a:p>
        </p:txBody>
      </p:sp>
      <p:sp>
        <p:nvSpPr>
          <p:cNvPr id="5" name="Tijdelijke aanduiding voor afbeelding 4"/>
          <p:cNvSpPr>
            <a:spLocks noGrp="1"/>
          </p:cNvSpPr>
          <p:nvPr>
            <p:ph type="pic" sz="quarter" idx="11"/>
          </p:nvPr>
        </p:nvSpPr>
        <p:spPr bwMode="gray">
          <a:xfrm>
            <a:off x="4695362" y="1972378"/>
            <a:ext cx="2673000" cy="3564000"/>
          </a:xfrm>
          <a:prstGeom prst="ellipse">
            <a:avLst/>
          </a:prstGeom>
          <a:solidFill>
            <a:schemeClr val="accent3"/>
          </a:solidFill>
        </p:spPr>
        <p:txBody>
          <a:bodyPr/>
          <a:lstStyle>
            <a:lvl1pPr algn="ctr">
              <a:defRPr>
                <a:solidFill>
                  <a:schemeClr val="tx2"/>
                </a:solidFill>
              </a:defRPr>
            </a:lvl1pPr>
          </a:lstStyle>
          <a:p>
            <a:endParaRPr lang="nl-NL" dirty="0"/>
          </a:p>
        </p:txBody>
      </p:sp>
      <p:grpSp>
        <p:nvGrpSpPr>
          <p:cNvPr id="8" name="Group 4"/>
          <p:cNvGrpSpPr>
            <a:grpSpLocks noChangeAspect="1"/>
          </p:cNvGrpSpPr>
          <p:nvPr userDrawn="1"/>
        </p:nvGrpSpPr>
        <p:grpSpPr bwMode="gray">
          <a:xfrm>
            <a:off x="323853" y="331788"/>
            <a:ext cx="8504635" cy="49212"/>
            <a:chOff x="272" y="209"/>
            <a:chExt cx="7143" cy="31"/>
          </a:xfrm>
        </p:grpSpPr>
        <p:sp>
          <p:nvSpPr>
            <p:cNvPr id="9"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0"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1"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083" y="6025988"/>
            <a:ext cx="972000" cy="95359"/>
          </a:xfrm>
          <a:prstGeom prst="rect">
            <a:avLst/>
          </a:prstGeom>
        </p:spPr>
      </p:pic>
    </p:spTree>
    <p:extLst>
      <p:ext uri="{BB962C8B-B14F-4D97-AF65-F5344CB8AC3E}">
        <p14:creationId xmlns:p14="http://schemas.microsoft.com/office/powerpoint/2010/main" val="1960346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dia zonder 'Beter in Amsterdam'">
    <p:spTree>
      <p:nvGrpSpPr>
        <p:cNvPr id="1" name=""/>
        <p:cNvGrpSpPr/>
        <p:nvPr/>
      </p:nvGrpSpPr>
      <p:grpSpPr>
        <a:xfrm>
          <a:off x="0" y="0"/>
          <a:ext cx="0" cy="0"/>
          <a:chOff x="0" y="0"/>
          <a:chExt cx="0" cy="0"/>
        </a:xfrm>
      </p:grpSpPr>
      <p:sp>
        <p:nvSpPr>
          <p:cNvPr id="2" name="Titel 1"/>
          <p:cNvSpPr>
            <a:spLocks noGrp="1"/>
          </p:cNvSpPr>
          <p:nvPr>
            <p:ph type="ctrTitle"/>
          </p:nvPr>
        </p:nvSpPr>
        <p:spPr>
          <a:xfrm>
            <a:off x="323084" y="616128"/>
            <a:ext cx="8505000"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323087" y="1235246"/>
            <a:ext cx="8505001" cy="486000"/>
          </a:xfrm>
        </p:spPr>
        <p:txBody>
          <a:bodyPr wrap="square" anchor="t" anchorCtr="0">
            <a:noAutofit/>
          </a:bodyPr>
          <a:lstStyle>
            <a:lvl1pPr marL="0" indent="0" algn="l">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2" name="Tijdelijke aanduiding voor tekst 11"/>
          <p:cNvSpPr>
            <a:spLocks noGrp="1"/>
          </p:cNvSpPr>
          <p:nvPr>
            <p:ph type="body" sz="quarter" idx="10" hasCustomPrompt="1"/>
          </p:nvPr>
        </p:nvSpPr>
        <p:spPr>
          <a:xfrm>
            <a:off x="323084" y="2694604"/>
            <a:ext cx="2430000" cy="1296000"/>
          </a:xfrm>
        </p:spPr>
        <p:txBody>
          <a:bodyPr>
            <a:normAutofit/>
          </a:bodyPr>
          <a:lstStyle>
            <a:lvl1pPr>
              <a:lnSpc>
                <a:spcPts val="2551"/>
              </a:lnSpc>
              <a:defRPr sz="1400" b="0">
                <a:solidFill>
                  <a:schemeClr val="tx2"/>
                </a:solidFill>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nl-NL" dirty="0"/>
              <a:t>Auteur</a:t>
            </a:r>
          </a:p>
          <a:p>
            <a:pPr lvl="0"/>
            <a:r>
              <a:rPr lang="nl-NL" dirty="0"/>
              <a:t>00 maand 0000</a:t>
            </a:r>
          </a:p>
        </p:txBody>
      </p:sp>
      <p:grpSp>
        <p:nvGrpSpPr>
          <p:cNvPr id="16" name="Group 4"/>
          <p:cNvGrpSpPr>
            <a:grpSpLocks noChangeAspect="1"/>
          </p:cNvGrpSpPr>
          <p:nvPr userDrawn="1"/>
        </p:nvGrpSpPr>
        <p:grpSpPr bwMode="gray">
          <a:xfrm>
            <a:off x="323853" y="331788"/>
            <a:ext cx="8504635" cy="49212"/>
            <a:chOff x="272" y="209"/>
            <a:chExt cx="7143" cy="31"/>
          </a:xfrm>
        </p:grpSpPr>
        <p:sp>
          <p:nvSpPr>
            <p:cNvPr id="17"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8"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9"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Tree>
    <p:extLst>
      <p:ext uri="{BB962C8B-B14F-4D97-AF65-F5344CB8AC3E}">
        <p14:creationId xmlns:p14="http://schemas.microsoft.com/office/powerpoint/2010/main" val="3375547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dia met afbeelding zonder 'Beter in Amsterdam'">
    <p:spTree>
      <p:nvGrpSpPr>
        <p:cNvPr id="1" name=""/>
        <p:cNvGrpSpPr/>
        <p:nvPr/>
      </p:nvGrpSpPr>
      <p:grpSpPr>
        <a:xfrm>
          <a:off x="0" y="0"/>
          <a:ext cx="0" cy="0"/>
          <a:chOff x="0" y="0"/>
          <a:chExt cx="0" cy="0"/>
        </a:xfrm>
      </p:grpSpPr>
      <p:sp>
        <p:nvSpPr>
          <p:cNvPr id="2" name="Titel 1"/>
          <p:cNvSpPr>
            <a:spLocks noGrp="1"/>
          </p:cNvSpPr>
          <p:nvPr>
            <p:ph type="ctrTitle"/>
          </p:nvPr>
        </p:nvSpPr>
        <p:spPr>
          <a:xfrm>
            <a:off x="323084" y="616128"/>
            <a:ext cx="8505000"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323087" y="1235246"/>
            <a:ext cx="8505001" cy="486000"/>
          </a:xfrm>
        </p:spPr>
        <p:txBody>
          <a:bodyPr wrap="square" anchor="t" anchorCtr="0">
            <a:noAutofit/>
          </a:bodyPr>
          <a:lstStyle>
            <a:lvl1pPr marL="0" indent="0" algn="l">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2" name="Tijdelijke aanduiding voor tekst 11"/>
          <p:cNvSpPr>
            <a:spLocks noGrp="1"/>
          </p:cNvSpPr>
          <p:nvPr>
            <p:ph type="body" sz="quarter" idx="10" hasCustomPrompt="1"/>
          </p:nvPr>
        </p:nvSpPr>
        <p:spPr>
          <a:xfrm>
            <a:off x="323084" y="2694604"/>
            <a:ext cx="2430000" cy="1296000"/>
          </a:xfrm>
        </p:spPr>
        <p:txBody>
          <a:bodyPr>
            <a:normAutofit/>
          </a:bodyPr>
          <a:lstStyle>
            <a:lvl1pPr>
              <a:lnSpc>
                <a:spcPts val="2551"/>
              </a:lnSpc>
              <a:defRPr sz="1400" b="0">
                <a:solidFill>
                  <a:schemeClr val="tx2"/>
                </a:solidFill>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nl-NL" dirty="0"/>
              <a:t>Auteur</a:t>
            </a:r>
          </a:p>
          <a:p>
            <a:pPr lvl="0"/>
            <a:r>
              <a:rPr lang="nl-NL" dirty="0"/>
              <a:t>00 maand 0000</a:t>
            </a:r>
          </a:p>
        </p:txBody>
      </p:sp>
      <p:sp>
        <p:nvSpPr>
          <p:cNvPr id="5" name="Tijdelijke aanduiding voor afbeelding 4"/>
          <p:cNvSpPr>
            <a:spLocks noGrp="1"/>
          </p:cNvSpPr>
          <p:nvPr>
            <p:ph type="pic" sz="quarter" idx="11"/>
          </p:nvPr>
        </p:nvSpPr>
        <p:spPr bwMode="gray">
          <a:xfrm>
            <a:off x="4695362" y="1972378"/>
            <a:ext cx="2673000" cy="3564000"/>
          </a:xfrm>
          <a:prstGeom prst="ellipse">
            <a:avLst/>
          </a:prstGeom>
          <a:solidFill>
            <a:schemeClr val="accent3"/>
          </a:solidFill>
        </p:spPr>
        <p:txBody>
          <a:bodyPr/>
          <a:lstStyle>
            <a:lvl1pPr algn="ctr">
              <a:defRPr>
                <a:solidFill>
                  <a:schemeClr val="tx2"/>
                </a:solidFill>
              </a:defRPr>
            </a:lvl1pPr>
          </a:lstStyle>
          <a:p>
            <a:endParaRPr lang="nl-NL" dirty="0"/>
          </a:p>
        </p:txBody>
      </p:sp>
      <p:grpSp>
        <p:nvGrpSpPr>
          <p:cNvPr id="8" name="Group 4"/>
          <p:cNvGrpSpPr>
            <a:grpSpLocks noChangeAspect="1"/>
          </p:cNvGrpSpPr>
          <p:nvPr userDrawn="1"/>
        </p:nvGrpSpPr>
        <p:grpSpPr bwMode="gray">
          <a:xfrm>
            <a:off x="323853" y="331788"/>
            <a:ext cx="8504635" cy="49212"/>
            <a:chOff x="272" y="209"/>
            <a:chExt cx="7143" cy="31"/>
          </a:xfrm>
        </p:grpSpPr>
        <p:sp>
          <p:nvSpPr>
            <p:cNvPr id="9"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0"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1"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Tree>
    <p:extLst>
      <p:ext uri="{BB962C8B-B14F-4D97-AF65-F5344CB8AC3E}">
        <p14:creationId xmlns:p14="http://schemas.microsoft.com/office/powerpoint/2010/main" val="141296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dia variant afbeelding">
    <p:spTree>
      <p:nvGrpSpPr>
        <p:cNvPr id="1" name=""/>
        <p:cNvGrpSpPr/>
        <p:nvPr/>
      </p:nvGrpSpPr>
      <p:grpSpPr>
        <a:xfrm>
          <a:off x="0" y="0"/>
          <a:ext cx="0" cy="0"/>
          <a:chOff x="0" y="0"/>
          <a:chExt cx="0" cy="0"/>
        </a:xfrm>
      </p:grpSpPr>
      <p:sp>
        <p:nvSpPr>
          <p:cNvPr id="2" name="Titel 1"/>
          <p:cNvSpPr>
            <a:spLocks noGrp="1"/>
          </p:cNvSpPr>
          <p:nvPr>
            <p:ph type="ctrTitle"/>
          </p:nvPr>
        </p:nvSpPr>
        <p:spPr>
          <a:xfrm>
            <a:off x="4943212" y="616128"/>
            <a:ext cx="3884875" cy="972000"/>
          </a:xfrm>
        </p:spPr>
        <p:txBody>
          <a:bodyPr anchor="b" anchorCtr="0">
            <a:no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4943213" y="1582690"/>
            <a:ext cx="3884875" cy="972000"/>
          </a:xfrm>
        </p:spPr>
        <p:txBody>
          <a:bodyPr wrap="square" anchor="t" anchorCtr="0">
            <a:noAutofit/>
          </a:bodyPr>
          <a:lstStyle>
            <a:lvl1pPr marL="0" indent="0" algn="l">
              <a:lnSpc>
                <a:spcPts val="3827"/>
              </a:lnSpc>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2" name="Tijdelijke aanduiding voor tekst 11"/>
          <p:cNvSpPr>
            <a:spLocks noGrp="1"/>
          </p:cNvSpPr>
          <p:nvPr>
            <p:ph type="body" sz="quarter" idx="10" hasCustomPrompt="1"/>
          </p:nvPr>
        </p:nvSpPr>
        <p:spPr>
          <a:xfrm>
            <a:off x="4943210" y="2694604"/>
            <a:ext cx="2430000" cy="1296000"/>
          </a:xfrm>
        </p:spPr>
        <p:txBody>
          <a:bodyPr>
            <a:normAutofit/>
          </a:bodyPr>
          <a:lstStyle>
            <a:lvl1pPr>
              <a:lnSpc>
                <a:spcPts val="2551"/>
              </a:lnSpc>
              <a:defRPr sz="1400" b="0">
                <a:solidFill>
                  <a:schemeClr val="tx2"/>
                </a:solidFill>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nl-NL" dirty="0"/>
              <a:t>Auteur</a:t>
            </a:r>
          </a:p>
          <a:p>
            <a:pPr lvl="0"/>
            <a:r>
              <a:rPr lang="nl-NL" dirty="0"/>
              <a:t>00 maand 0000</a:t>
            </a:r>
          </a:p>
        </p:txBody>
      </p:sp>
      <p:grpSp>
        <p:nvGrpSpPr>
          <p:cNvPr id="16" name="Group 4"/>
          <p:cNvGrpSpPr>
            <a:grpSpLocks noChangeAspect="1"/>
          </p:cNvGrpSpPr>
          <p:nvPr userDrawn="1"/>
        </p:nvGrpSpPr>
        <p:grpSpPr bwMode="gray">
          <a:xfrm>
            <a:off x="323853" y="331788"/>
            <a:ext cx="8504635" cy="49212"/>
            <a:chOff x="272" y="209"/>
            <a:chExt cx="7143" cy="31"/>
          </a:xfrm>
        </p:grpSpPr>
        <p:sp>
          <p:nvSpPr>
            <p:cNvPr id="17"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8"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9"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
        <p:nvSpPr>
          <p:cNvPr id="5" name="Tijdelijke aanduiding voor afbeelding 4"/>
          <p:cNvSpPr>
            <a:spLocks noGrp="1"/>
          </p:cNvSpPr>
          <p:nvPr>
            <p:ph type="pic" sz="quarter" idx="11"/>
          </p:nvPr>
        </p:nvSpPr>
        <p:spPr bwMode="gray">
          <a:xfrm>
            <a:off x="322662" y="678657"/>
            <a:ext cx="4372570" cy="4845844"/>
          </a:xfrm>
          <a:solidFill>
            <a:schemeClr val="accent3"/>
          </a:solidFill>
          <a:ln>
            <a:noFill/>
          </a:ln>
        </p:spPr>
        <p:txBody>
          <a:bodyPr/>
          <a:lstStyle>
            <a:lvl1pPr algn="ctr">
              <a:defRPr>
                <a:solidFill>
                  <a:schemeClr val="tx2"/>
                </a:solidFill>
              </a:defRPr>
            </a:lvl1pPr>
          </a:lstStyle>
          <a:p>
            <a:endParaRPr lang="nl-NL"/>
          </a:p>
        </p:txBody>
      </p:sp>
    </p:spTree>
    <p:extLst>
      <p:ext uri="{BB962C8B-B14F-4D97-AF65-F5344CB8AC3E}">
        <p14:creationId xmlns:p14="http://schemas.microsoft.com/office/powerpoint/2010/main" val="186718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dia variant afbeelding cirkel">
    <p:spTree>
      <p:nvGrpSpPr>
        <p:cNvPr id="1" name=""/>
        <p:cNvGrpSpPr/>
        <p:nvPr/>
      </p:nvGrpSpPr>
      <p:grpSpPr>
        <a:xfrm>
          <a:off x="0" y="0"/>
          <a:ext cx="0" cy="0"/>
          <a:chOff x="0" y="0"/>
          <a:chExt cx="0" cy="0"/>
        </a:xfrm>
      </p:grpSpPr>
      <p:sp>
        <p:nvSpPr>
          <p:cNvPr id="4" name="Tekstvak 3"/>
          <p:cNvSpPr txBox="1"/>
          <p:nvPr userDrawn="1"/>
        </p:nvSpPr>
        <p:spPr>
          <a:xfrm>
            <a:off x="4863105" y="1487150"/>
            <a:ext cx="349776" cy="630942"/>
          </a:xfrm>
          <a:prstGeom prst="rect">
            <a:avLst/>
          </a:prstGeom>
          <a:noFill/>
        </p:spPr>
        <p:txBody>
          <a:bodyPr wrap="none" rtlCol="0">
            <a:spAutoFit/>
          </a:bodyPr>
          <a:lstStyle/>
          <a:p>
            <a:pPr fontAlgn="auto">
              <a:spcBef>
                <a:spcPts val="0"/>
              </a:spcBef>
              <a:spcAft>
                <a:spcPts val="0"/>
              </a:spcAft>
            </a:pPr>
            <a:r>
              <a:rPr lang="nl-NL" sz="3500" dirty="0">
                <a:solidFill>
                  <a:srgbClr val="E30917"/>
                </a:solidFill>
                <a:latin typeface="Trebuchet MS" panose="020B0603020202020204" pitchFamily="34" charset="0"/>
              </a:rPr>
              <a:t>:</a:t>
            </a:r>
          </a:p>
        </p:txBody>
      </p:sp>
      <p:sp>
        <p:nvSpPr>
          <p:cNvPr id="2" name="Titel 1"/>
          <p:cNvSpPr>
            <a:spLocks noGrp="1"/>
          </p:cNvSpPr>
          <p:nvPr>
            <p:ph type="ctrTitle"/>
          </p:nvPr>
        </p:nvSpPr>
        <p:spPr>
          <a:xfrm>
            <a:off x="4943212" y="616128"/>
            <a:ext cx="3884875" cy="972000"/>
          </a:xfrm>
        </p:spPr>
        <p:txBody>
          <a:bodyPr anchor="b" anchorCtr="0">
            <a:no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hasCustomPrompt="1"/>
          </p:nvPr>
        </p:nvSpPr>
        <p:spPr>
          <a:xfrm>
            <a:off x="5152166" y="1582690"/>
            <a:ext cx="3675918" cy="972000"/>
          </a:xfrm>
        </p:spPr>
        <p:txBody>
          <a:bodyPr wrap="square" anchor="t" anchorCtr="0">
            <a:noAutofit/>
          </a:bodyPr>
          <a:lstStyle>
            <a:lvl1pPr marL="0" indent="0" algn="l">
              <a:lnSpc>
                <a:spcPts val="3827"/>
              </a:lnSpc>
              <a:buNone/>
              <a:defRPr sz="35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dialoog regel</a:t>
            </a:r>
          </a:p>
        </p:txBody>
      </p:sp>
      <p:sp>
        <p:nvSpPr>
          <p:cNvPr id="12" name="Tijdelijke aanduiding voor tekst 11"/>
          <p:cNvSpPr>
            <a:spLocks noGrp="1"/>
          </p:cNvSpPr>
          <p:nvPr>
            <p:ph type="body" sz="quarter" idx="10" hasCustomPrompt="1"/>
          </p:nvPr>
        </p:nvSpPr>
        <p:spPr>
          <a:xfrm>
            <a:off x="4943210" y="2694604"/>
            <a:ext cx="2430000" cy="1296000"/>
          </a:xfrm>
        </p:spPr>
        <p:txBody>
          <a:bodyPr>
            <a:normAutofit/>
          </a:bodyPr>
          <a:lstStyle>
            <a:lvl1pPr>
              <a:lnSpc>
                <a:spcPts val="2551"/>
              </a:lnSpc>
              <a:defRPr sz="1400" b="0">
                <a:solidFill>
                  <a:schemeClr val="tx2"/>
                </a:solidFill>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nl-NL" dirty="0"/>
              <a:t>Auteur</a:t>
            </a:r>
          </a:p>
          <a:p>
            <a:pPr lvl="0"/>
            <a:r>
              <a:rPr lang="nl-NL" dirty="0"/>
              <a:t>00 maand 0000</a:t>
            </a:r>
          </a:p>
        </p:txBody>
      </p:sp>
      <p:grpSp>
        <p:nvGrpSpPr>
          <p:cNvPr id="16" name="Group 4"/>
          <p:cNvGrpSpPr>
            <a:grpSpLocks noChangeAspect="1"/>
          </p:cNvGrpSpPr>
          <p:nvPr userDrawn="1"/>
        </p:nvGrpSpPr>
        <p:grpSpPr bwMode="gray">
          <a:xfrm>
            <a:off x="323853" y="331788"/>
            <a:ext cx="8504635" cy="49212"/>
            <a:chOff x="272" y="209"/>
            <a:chExt cx="7143" cy="31"/>
          </a:xfrm>
        </p:grpSpPr>
        <p:sp>
          <p:nvSpPr>
            <p:cNvPr id="17"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8"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9"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
        <p:nvSpPr>
          <p:cNvPr id="5" name="Tijdelijke aanduiding voor afbeelding 4"/>
          <p:cNvSpPr>
            <a:spLocks noGrp="1"/>
          </p:cNvSpPr>
          <p:nvPr>
            <p:ph type="pic" sz="quarter" idx="11"/>
          </p:nvPr>
        </p:nvSpPr>
        <p:spPr bwMode="gray">
          <a:xfrm>
            <a:off x="322660" y="678657"/>
            <a:ext cx="3634200" cy="4845844"/>
          </a:xfrm>
          <a:prstGeom prst="ellipse">
            <a:avLst/>
          </a:prstGeom>
          <a:solidFill>
            <a:schemeClr val="accent3"/>
          </a:solidFill>
          <a:ln>
            <a:noFill/>
          </a:ln>
        </p:spPr>
        <p:txBody>
          <a:bodyPr/>
          <a:lstStyle>
            <a:lvl1pPr algn="ctr">
              <a:defRPr>
                <a:solidFill>
                  <a:schemeClr val="tx2"/>
                </a:solidFill>
              </a:defRPr>
            </a:lvl1pPr>
          </a:lstStyle>
          <a:p>
            <a:endParaRPr lang="nl-NL" dirty="0"/>
          </a:p>
        </p:txBody>
      </p:sp>
    </p:spTree>
    <p:extLst>
      <p:ext uri="{BB962C8B-B14F-4D97-AF65-F5344CB8AC3E}">
        <p14:creationId xmlns:p14="http://schemas.microsoft.com/office/powerpoint/2010/main" val="2197019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23175" y="658178"/>
            <a:ext cx="8494199" cy="444500"/>
          </a:xfrm>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5" name="Tijdelijke aanduiding voor voettekst 4"/>
          <p:cNvSpPr>
            <a:spLocks noGrp="1"/>
          </p:cNvSpPr>
          <p:nvPr>
            <p:ph type="ftr" sz="quarter" idx="11"/>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sp>
        <p:nvSpPr>
          <p:cNvPr id="7"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2970956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sopgave">
    <p:bg bwMode="gray">
      <p:bgRef idx="1001">
        <a:schemeClr val="bg1"/>
      </p:bgRef>
    </p:bg>
    <p:spTree>
      <p:nvGrpSpPr>
        <p:cNvPr id="1" name=""/>
        <p:cNvGrpSpPr/>
        <p:nvPr/>
      </p:nvGrpSpPr>
      <p:grpSpPr>
        <a:xfrm>
          <a:off x="0" y="0"/>
          <a:ext cx="0" cy="0"/>
          <a:chOff x="0" y="0"/>
          <a:chExt cx="0" cy="0"/>
        </a:xfrm>
      </p:grpSpPr>
      <p:sp>
        <p:nvSpPr>
          <p:cNvPr id="9" name="Rechthoek 8"/>
          <p:cNvSpPr/>
          <p:nvPr userDrawn="1"/>
        </p:nvSpPr>
        <p:spPr bwMode="gray">
          <a:xfrm>
            <a:off x="0" y="0"/>
            <a:ext cx="9144000" cy="55368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nl-NL">
              <a:solidFill>
                <a:srgbClr val="FFFFFF"/>
              </a:solidFill>
            </a:endParaRPr>
          </a:p>
        </p:txBody>
      </p:sp>
      <p:sp>
        <p:nvSpPr>
          <p:cNvPr id="2" name="Titel 1"/>
          <p:cNvSpPr>
            <a:spLocks noGrp="1"/>
          </p:cNvSpPr>
          <p:nvPr>
            <p:ph type="title"/>
          </p:nvPr>
        </p:nvSpPr>
        <p:spPr>
          <a:xfrm>
            <a:off x="323175" y="658178"/>
            <a:ext cx="8494199" cy="444500"/>
          </a:xfrm>
        </p:spPr>
        <p:txBody>
          <a:bodyPr anchor="b" anchorCtr="0"/>
          <a:lstStyle>
            <a:lvl1pPr>
              <a:defRPr b="1"/>
            </a:lvl1pPr>
          </a:lstStyle>
          <a:p>
            <a:r>
              <a:rPr lang="nl-NL" dirty="0"/>
              <a:t>Klik om de stijl te bewerken</a:t>
            </a:r>
          </a:p>
        </p:txBody>
      </p:sp>
      <p:sp>
        <p:nvSpPr>
          <p:cNvPr id="4"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5" name="Tijdelijke aanduiding voor voettekst 4"/>
          <p:cNvSpPr>
            <a:spLocks noGrp="1"/>
          </p:cNvSpPr>
          <p:nvPr>
            <p:ph type="ftr" sz="quarter" idx="11"/>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sp>
        <p:nvSpPr>
          <p:cNvPr id="8" name="Tijdelijke aanduiding voor tekst 7"/>
          <p:cNvSpPr>
            <a:spLocks noGrp="1"/>
          </p:cNvSpPr>
          <p:nvPr>
            <p:ph type="body" sz="quarter" idx="13"/>
          </p:nvPr>
        </p:nvSpPr>
        <p:spPr>
          <a:xfrm>
            <a:off x="808214" y="1382400"/>
            <a:ext cx="6804000" cy="4154400"/>
          </a:xfrm>
        </p:spPr>
        <p:txBody>
          <a:bodyPr/>
          <a:lstStyle>
            <a:lvl1pPr marL="324000" indent="-324000">
              <a:buFont typeface="+mj-lt"/>
              <a:buAutoNum type="arabicPeriod"/>
              <a:defRPr>
                <a:solidFill>
                  <a:schemeClr val="tx1"/>
                </a:solidFill>
              </a:defRPr>
            </a:lvl1pPr>
          </a:lstStyle>
          <a:p>
            <a:pPr lvl="0"/>
            <a:r>
              <a:rPr lang="nl-NL" dirty="0"/>
              <a:t>Tekststijl van het model bewerken</a:t>
            </a:r>
          </a:p>
        </p:txBody>
      </p:sp>
      <p:grpSp>
        <p:nvGrpSpPr>
          <p:cNvPr id="10" name="Group 4"/>
          <p:cNvGrpSpPr>
            <a:grpSpLocks noChangeAspect="1"/>
          </p:cNvGrpSpPr>
          <p:nvPr userDrawn="1"/>
        </p:nvGrpSpPr>
        <p:grpSpPr bwMode="gray">
          <a:xfrm>
            <a:off x="323853" y="331788"/>
            <a:ext cx="8504635" cy="49212"/>
            <a:chOff x="272" y="209"/>
            <a:chExt cx="7143" cy="31"/>
          </a:xfrm>
        </p:grpSpPr>
        <p:sp>
          <p:nvSpPr>
            <p:cNvPr id="11"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2"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3"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
        <p:nvSpPr>
          <p:cNvPr id="14"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1634426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14" name="Rechthoek 13"/>
          <p:cNvSpPr/>
          <p:nvPr userDrawn="1"/>
        </p:nvSpPr>
        <p:spPr bwMode="gray">
          <a:xfrm>
            <a:off x="0" y="0"/>
            <a:ext cx="9144000" cy="55368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nl-NL">
              <a:solidFill>
                <a:srgbClr val="FFFFFF"/>
              </a:solidFill>
            </a:endParaRPr>
          </a:p>
        </p:txBody>
      </p:sp>
      <p:sp>
        <p:nvSpPr>
          <p:cNvPr id="2" name="Titel 1"/>
          <p:cNvSpPr>
            <a:spLocks noGrp="1"/>
          </p:cNvSpPr>
          <p:nvPr>
            <p:ph type="ctrTitle"/>
          </p:nvPr>
        </p:nvSpPr>
        <p:spPr>
          <a:xfrm>
            <a:off x="323084" y="616128"/>
            <a:ext cx="8505000"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323087" y="1235246"/>
            <a:ext cx="8505001" cy="486000"/>
          </a:xfrm>
        </p:spPr>
        <p:txBody>
          <a:bodyPr wrap="square" anchor="t" anchorCtr="0">
            <a:noAutofit/>
          </a:bodyPr>
          <a:lstStyle>
            <a:lvl1pPr marL="0" indent="0" algn="l">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6"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7" name="Tijdelijke aanduiding voor voettekst 4"/>
          <p:cNvSpPr>
            <a:spLocks noGrp="1"/>
          </p:cNvSpPr>
          <p:nvPr>
            <p:ph type="ftr" sz="quarter" idx="11"/>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grpSp>
        <p:nvGrpSpPr>
          <p:cNvPr id="5" name="Group 4"/>
          <p:cNvGrpSpPr>
            <a:grpSpLocks noChangeAspect="1"/>
          </p:cNvGrpSpPr>
          <p:nvPr userDrawn="1"/>
        </p:nvGrpSpPr>
        <p:grpSpPr bwMode="gray">
          <a:xfrm>
            <a:off x="323853" y="331788"/>
            <a:ext cx="8504635" cy="49212"/>
            <a:chOff x="272" y="209"/>
            <a:chExt cx="7143" cy="31"/>
          </a:xfrm>
        </p:grpSpPr>
        <p:sp>
          <p:nvSpPr>
            <p:cNvPr id="9"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0"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1"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
        <p:nvSpPr>
          <p:cNvPr id="12"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47828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85F1B1C-5057-44E5-BE4F-524B6B23EA61}" type="datetime1">
              <a:rPr lang="en-US">
                <a:solidFill>
                  <a:srgbClr val="000000"/>
                </a:solidFill>
              </a:rPr>
              <a:pPr/>
              <a:t>5/15/2019</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0EF123-0F4A-4909-8E68-3862EDA90E5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8850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ofdstukdia met beeld">
    <p:spTree>
      <p:nvGrpSpPr>
        <p:cNvPr id="1" name=""/>
        <p:cNvGrpSpPr/>
        <p:nvPr/>
      </p:nvGrpSpPr>
      <p:grpSpPr>
        <a:xfrm>
          <a:off x="0" y="0"/>
          <a:ext cx="0" cy="0"/>
          <a:chOff x="0" y="0"/>
          <a:chExt cx="0" cy="0"/>
        </a:xfrm>
      </p:grpSpPr>
      <p:sp>
        <p:nvSpPr>
          <p:cNvPr id="14" name="Rechthoek 13"/>
          <p:cNvSpPr/>
          <p:nvPr userDrawn="1"/>
        </p:nvSpPr>
        <p:spPr bwMode="gray">
          <a:xfrm>
            <a:off x="0" y="0"/>
            <a:ext cx="9144000" cy="55368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nl-NL" dirty="0">
              <a:solidFill>
                <a:srgbClr val="FFFFFF"/>
              </a:solidFill>
            </a:endParaRPr>
          </a:p>
        </p:txBody>
      </p:sp>
      <p:sp>
        <p:nvSpPr>
          <p:cNvPr id="2" name="Titel 1"/>
          <p:cNvSpPr>
            <a:spLocks noGrp="1"/>
          </p:cNvSpPr>
          <p:nvPr>
            <p:ph type="ctrTitle"/>
          </p:nvPr>
        </p:nvSpPr>
        <p:spPr>
          <a:xfrm>
            <a:off x="323088" y="616128"/>
            <a:ext cx="5588369"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323087" y="1235246"/>
            <a:ext cx="5588369" cy="486000"/>
          </a:xfrm>
        </p:spPr>
        <p:txBody>
          <a:bodyPr wrap="square" anchor="t" anchorCtr="0">
            <a:noAutofit/>
          </a:bodyPr>
          <a:lstStyle>
            <a:lvl1pPr marL="0" indent="0" algn="l">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6"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7" name="Tijdelijke aanduiding voor voettekst 4"/>
          <p:cNvSpPr>
            <a:spLocks noGrp="1"/>
          </p:cNvSpPr>
          <p:nvPr>
            <p:ph type="ftr" sz="quarter" idx="11"/>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grpSp>
        <p:nvGrpSpPr>
          <p:cNvPr id="5" name="Group 4"/>
          <p:cNvGrpSpPr>
            <a:grpSpLocks noChangeAspect="1"/>
          </p:cNvGrpSpPr>
          <p:nvPr userDrawn="1"/>
        </p:nvGrpSpPr>
        <p:grpSpPr bwMode="gray">
          <a:xfrm>
            <a:off x="323853" y="331788"/>
            <a:ext cx="8504635" cy="49212"/>
            <a:chOff x="272" y="209"/>
            <a:chExt cx="7143" cy="31"/>
          </a:xfrm>
        </p:grpSpPr>
        <p:sp>
          <p:nvSpPr>
            <p:cNvPr id="9"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0"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1"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
        <p:nvSpPr>
          <p:cNvPr id="12" name="Tijdelijke aanduiding voor afbeelding 9"/>
          <p:cNvSpPr>
            <a:spLocks noGrp="1"/>
          </p:cNvSpPr>
          <p:nvPr>
            <p:ph type="pic" sz="quarter" idx="13"/>
          </p:nvPr>
        </p:nvSpPr>
        <p:spPr bwMode="gray">
          <a:xfrm>
            <a:off x="6223400" y="362316"/>
            <a:ext cx="2581050" cy="5174891"/>
          </a:xfrm>
          <a:blipFill>
            <a:blip r:embed="rId2"/>
            <a:stretch>
              <a:fillRect/>
            </a:stretch>
          </a:blipFill>
        </p:spPr>
        <p:txBody>
          <a:bodyPr/>
          <a:lstStyle>
            <a:lvl1pPr algn="ctr">
              <a:defRPr>
                <a:solidFill>
                  <a:schemeClr val="tx2"/>
                </a:solidFill>
              </a:defRPr>
            </a:lvl1pPr>
          </a:lstStyle>
          <a:p>
            <a:endParaRPr lang="nl-NL" dirty="0"/>
          </a:p>
        </p:txBody>
      </p:sp>
      <p:sp>
        <p:nvSpPr>
          <p:cNvPr id="13"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2013366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en object met beeld">
    <p:spTree>
      <p:nvGrpSpPr>
        <p:cNvPr id="1" name=""/>
        <p:cNvGrpSpPr/>
        <p:nvPr/>
      </p:nvGrpSpPr>
      <p:grpSpPr>
        <a:xfrm>
          <a:off x="0" y="0"/>
          <a:ext cx="0" cy="0"/>
          <a:chOff x="0" y="0"/>
          <a:chExt cx="0" cy="0"/>
        </a:xfrm>
      </p:grpSpPr>
      <p:sp>
        <p:nvSpPr>
          <p:cNvPr id="2" name="Titel 1"/>
          <p:cNvSpPr>
            <a:spLocks noGrp="1"/>
          </p:cNvSpPr>
          <p:nvPr>
            <p:ph type="title"/>
          </p:nvPr>
        </p:nvSpPr>
        <p:spPr>
          <a:xfrm>
            <a:off x="323175" y="658178"/>
            <a:ext cx="8494199" cy="444500"/>
          </a:xfrm>
        </p:spPr>
        <p:txBody>
          <a:bodyPr/>
          <a:lstStyle/>
          <a:p>
            <a:r>
              <a:rPr lang="nl-NL" dirty="0"/>
              <a:t>Klik om de stijl te bewerken</a:t>
            </a:r>
          </a:p>
        </p:txBody>
      </p:sp>
      <p:sp>
        <p:nvSpPr>
          <p:cNvPr id="3" name="Tijdelijke aanduiding voor inhoud 2"/>
          <p:cNvSpPr>
            <a:spLocks noGrp="1"/>
          </p:cNvSpPr>
          <p:nvPr>
            <p:ph idx="1"/>
          </p:nvPr>
        </p:nvSpPr>
        <p:spPr>
          <a:xfrm>
            <a:off x="3239691" y="1382096"/>
            <a:ext cx="4373394" cy="4153504"/>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5" name="Tijdelijke aanduiding voor voettekst 4"/>
          <p:cNvSpPr>
            <a:spLocks noGrp="1"/>
          </p:cNvSpPr>
          <p:nvPr>
            <p:ph type="ftr" sz="quarter" idx="11"/>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sp>
        <p:nvSpPr>
          <p:cNvPr id="8" name="Tijdelijke aanduiding voor afbeelding 7"/>
          <p:cNvSpPr>
            <a:spLocks noGrp="1"/>
          </p:cNvSpPr>
          <p:nvPr>
            <p:ph type="pic" sz="quarter" idx="13"/>
          </p:nvPr>
        </p:nvSpPr>
        <p:spPr bwMode="gray">
          <a:xfrm>
            <a:off x="323088" y="1323978"/>
            <a:ext cx="2665912" cy="4211625"/>
          </a:xfrm>
          <a:solidFill>
            <a:schemeClr val="accent3"/>
          </a:solidFill>
        </p:spPr>
        <p:txBody>
          <a:bodyPr/>
          <a:lstStyle>
            <a:lvl1pPr algn="ctr">
              <a:defRPr>
                <a:solidFill>
                  <a:schemeClr val="tx2"/>
                </a:solidFill>
              </a:defRPr>
            </a:lvl1pPr>
          </a:lstStyle>
          <a:p>
            <a:endParaRPr lang="nl-NL" dirty="0"/>
          </a:p>
        </p:txBody>
      </p:sp>
      <p:sp>
        <p:nvSpPr>
          <p:cNvPr id="9"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308252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5" name="Tijdelijke aanduiding voor voettekst 4"/>
          <p:cNvSpPr>
            <a:spLocks noGrp="1"/>
          </p:cNvSpPr>
          <p:nvPr>
            <p:ph type="ftr" sz="quarter" idx="11"/>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sp>
        <p:nvSpPr>
          <p:cNvPr id="8" name="Tijdelijke aanduiding voor afbeelding 7"/>
          <p:cNvSpPr>
            <a:spLocks noGrp="1"/>
          </p:cNvSpPr>
          <p:nvPr>
            <p:ph type="pic" sz="quarter" idx="13"/>
          </p:nvPr>
        </p:nvSpPr>
        <p:spPr bwMode="gray">
          <a:xfrm>
            <a:off x="323086" y="352800"/>
            <a:ext cx="8505000" cy="4536000"/>
          </a:xfrm>
          <a:solidFill>
            <a:schemeClr val="accent3"/>
          </a:solidFill>
        </p:spPr>
        <p:txBody>
          <a:bodyPr/>
          <a:lstStyle>
            <a:lvl1pPr algn="ctr">
              <a:defRPr>
                <a:solidFill>
                  <a:schemeClr val="tx2"/>
                </a:solidFill>
              </a:defRPr>
            </a:lvl1pPr>
          </a:lstStyle>
          <a:p>
            <a:endParaRPr lang="nl-NL" dirty="0"/>
          </a:p>
        </p:txBody>
      </p:sp>
      <p:sp>
        <p:nvSpPr>
          <p:cNvPr id="9" name="Tijdelijke aanduiding voor tekst 8"/>
          <p:cNvSpPr>
            <a:spLocks noGrp="1"/>
          </p:cNvSpPr>
          <p:nvPr>
            <p:ph type="body" sz="quarter" idx="14" hasCustomPrompt="1"/>
          </p:nvPr>
        </p:nvSpPr>
        <p:spPr bwMode="gray">
          <a:xfrm>
            <a:off x="323086" y="4888800"/>
            <a:ext cx="8505000" cy="648000"/>
          </a:xfrm>
          <a:solidFill>
            <a:schemeClr val="accent3">
              <a:alpha val="50000"/>
            </a:schemeClr>
          </a:solidFill>
        </p:spPr>
        <p:txBody>
          <a:bodyPr lIns="162000" anchor="ctr" anchorCtr="0">
            <a:normAutofit/>
          </a:bodyPr>
          <a:lstStyle>
            <a:lvl1pPr>
              <a:lnSpc>
                <a:spcPts val="2551"/>
              </a:lnSpc>
              <a:defRPr sz="1400" b="0">
                <a:solidFill>
                  <a:schemeClr val="tx2"/>
                </a:solidFill>
              </a:defRPr>
            </a:lvl1pPr>
          </a:lstStyle>
          <a:p>
            <a:pPr lvl="0"/>
            <a:r>
              <a:rPr lang="nl-NL" dirty="0"/>
              <a:t>Bijschrift</a:t>
            </a:r>
          </a:p>
        </p:txBody>
      </p:sp>
      <p:sp>
        <p:nvSpPr>
          <p:cNvPr id="7"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328981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eelddia 3 beelden">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5" name="Tijdelijke aanduiding voor voettekst 4"/>
          <p:cNvSpPr>
            <a:spLocks noGrp="1"/>
          </p:cNvSpPr>
          <p:nvPr>
            <p:ph type="ftr" sz="quarter" idx="11"/>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sp>
        <p:nvSpPr>
          <p:cNvPr id="8" name="Tijdelijke aanduiding voor afbeelding 7"/>
          <p:cNvSpPr>
            <a:spLocks noGrp="1"/>
          </p:cNvSpPr>
          <p:nvPr>
            <p:ph type="pic" sz="quarter" idx="13"/>
          </p:nvPr>
        </p:nvSpPr>
        <p:spPr bwMode="gray">
          <a:xfrm>
            <a:off x="2022300" y="352800"/>
            <a:ext cx="6805786" cy="4536000"/>
          </a:xfrm>
          <a:solidFill>
            <a:schemeClr val="accent3"/>
          </a:solidFill>
        </p:spPr>
        <p:txBody>
          <a:bodyPr/>
          <a:lstStyle>
            <a:lvl1pPr algn="ctr">
              <a:defRPr>
                <a:solidFill>
                  <a:schemeClr val="tx2"/>
                </a:solidFill>
              </a:defRPr>
            </a:lvl1pPr>
          </a:lstStyle>
          <a:p>
            <a:endParaRPr lang="nl-NL" dirty="0"/>
          </a:p>
        </p:txBody>
      </p:sp>
      <p:sp>
        <p:nvSpPr>
          <p:cNvPr id="9" name="Tijdelijke aanduiding voor tekst 8"/>
          <p:cNvSpPr>
            <a:spLocks noGrp="1"/>
          </p:cNvSpPr>
          <p:nvPr>
            <p:ph type="body" sz="quarter" idx="14" hasCustomPrompt="1"/>
          </p:nvPr>
        </p:nvSpPr>
        <p:spPr bwMode="gray">
          <a:xfrm>
            <a:off x="2022302" y="4888800"/>
            <a:ext cx="6805787" cy="648000"/>
          </a:xfrm>
          <a:solidFill>
            <a:schemeClr val="accent3">
              <a:alpha val="50000"/>
            </a:schemeClr>
          </a:solidFill>
        </p:spPr>
        <p:txBody>
          <a:bodyPr lIns="162000" anchor="ctr" anchorCtr="0">
            <a:normAutofit/>
          </a:bodyPr>
          <a:lstStyle>
            <a:lvl1pPr>
              <a:lnSpc>
                <a:spcPts val="2551"/>
              </a:lnSpc>
              <a:defRPr sz="1400" b="0">
                <a:solidFill>
                  <a:schemeClr val="tx2"/>
                </a:solidFill>
              </a:defRPr>
            </a:lvl1pPr>
          </a:lstStyle>
          <a:p>
            <a:pPr lvl="0"/>
            <a:r>
              <a:rPr lang="nl-NL" dirty="0"/>
              <a:t>Bijschrift</a:t>
            </a:r>
          </a:p>
        </p:txBody>
      </p:sp>
      <p:sp>
        <p:nvSpPr>
          <p:cNvPr id="10" name="Tijdelijke aanduiding voor afbeelding 9"/>
          <p:cNvSpPr>
            <a:spLocks noGrp="1"/>
          </p:cNvSpPr>
          <p:nvPr>
            <p:ph type="pic" sz="quarter" idx="15"/>
          </p:nvPr>
        </p:nvSpPr>
        <p:spPr bwMode="gray">
          <a:xfrm>
            <a:off x="323084" y="352800"/>
            <a:ext cx="1458000" cy="2916000"/>
          </a:xfrm>
          <a:solidFill>
            <a:schemeClr val="accent3"/>
          </a:solidFill>
        </p:spPr>
        <p:txBody>
          <a:bodyPr/>
          <a:lstStyle>
            <a:lvl1pPr>
              <a:defRPr>
                <a:solidFill>
                  <a:schemeClr val="tx2"/>
                </a:solidFill>
              </a:defRPr>
            </a:lvl1pPr>
          </a:lstStyle>
          <a:p>
            <a:endParaRPr lang="nl-NL" dirty="0"/>
          </a:p>
        </p:txBody>
      </p:sp>
      <p:sp>
        <p:nvSpPr>
          <p:cNvPr id="12" name="Tijdelijke aanduiding voor afbeelding 11"/>
          <p:cNvSpPr>
            <a:spLocks noGrp="1"/>
          </p:cNvSpPr>
          <p:nvPr>
            <p:ph type="pic" sz="quarter" idx="16"/>
          </p:nvPr>
        </p:nvSpPr>
        <p:spPr bwMode="gray">
          <a:xfrm>
            <a:off x="322660" y="3589338"/>
            <a:ext cx="1456134" cy="1947862"/>
          </a:xfrm>
          <a:prstGeom prst="ellipse">
            <a:avLst/>
          </a:prstGeom>
          <a:solidFill>
            <a:schemeClr val="accent3"/>
          </a:solidFill>
        </p:spPr>
        <p:txBody>
          <a:bodyPr>
            <a:normAutofit/>
          </a:bodyPr>
          <a:lstStyle>
            <a:lvl1pPr>
              <a:defRPr sz="2000">
                <a:solidFill>
                  <a:schemeClr val="tx2"/>
                </a:solidFill>
              </a:defRPr>
            </a:lvl1pPr>
          </a:lstStyle>
          <a:p>
            <a:endParaRPr lang="nl-NL" dirty="0"/>
          </a:p>
        </p:txBody>
      </p:sp>
      <p:sp>
        <p:nvSpPr>
          <p:cNvPr id="11"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3781912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fbeeldigen varian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5" name="Tijdelijke aanduiding voor voettekst 4"/>
          <p:cNvSpPr>
            <a:spLocks noGrp="1"/>
          </p:cNvSpPr>
          <p:nvPr>
            <p:ph type="ftr" sz="quarter" idx="11"/>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sp>
        <p:nvSpPr>
          <p:cNvPr id="8" name="Tijdelijke aanduiding voor afbeelding 7"/>
          <p:cNvSpPr>
            <a:spLocks noGrp="1"/>
          </p:cNvSpPr>
          <p:nvPr>
            <p:ph type="pic" sz="quarter" idx="13"/>
          </p:nvPr>
        </p:nvSpPr>
        <p:spPr bwMode="gray">
          <a:xfrm>
            <a:off x="2022300" y="352800"/>
            <a:ext cx="6805786" cy="5184400"/>
          </a:xfrm>
          <a:solidFill>
            <a:schemeClr val="accent3"/>
          </a:solidFill>
        </p:spPr>
        <p:txBody>
          <a:bodyPr/>
          <a:lstStyle>
            <a:lvl1pPr algn="ctr">
              <a:defRPr>
                <a:solidFill>
                  <a:schemeClr val="tx2"/>
                </a:solidFill>
              </a:defRPr>
            </a:lvl1pPr>
          </a:lstStyle>
          <a:p>
            <a:endParaRPr lang="nl-NL" dirty="0"/>
          </a:p>
        </p:txBody>
      </p:sp>
      <p:sp>
        <p:nvSpPr>
          <p:cNvPr id="10" name="Tijdelijke aanduiding voor afbeelding 9"/>
          <p:cNvSpPr>
            <a:spLocks noGrp="1"/>
          </p:cNvSpPr>
          <p:nvPr>
            <p:ph type="pic" sz="quarter" idx="15"/>
          </p:nvPr>
        </p:nvSpPr>
        <p:spPr bwMode="gray">
          <a:xfrm>
            <a:off x="323084" y="352800"/>
            <a:ext cx="1458000" cy="2916000"/>
          </a:xfrm>
          <a:solidFill>
            <a:schemeClr val="accent3"/>
          </a:solidFill>
        </p:spPr>
        <p:txBody>
          <a:bodyPr/>
          <a:lstStyle>
            <a:lvl1pPr>
              <a:defRPr>
                <a:solidFill>
                  <a:schemeClr val="tx2"/>
                </a:solidFill>
              </a:defRPr>
            </a:lvl1pPr>
          </a:lstStyle>
          <a:p>
            <a:endParaRPr lang="nl-NL" dirty="0"/>
          </a:p>
        </p:txBody>
      </p:sp>
      <p:sp>
        <p:nvSpPr>
          <p:cNvPr id="12" name="Tijdelijke aanduiding voor afbeelding 11"/>
          <p:cNvSpPr>
            <a:spLocks noGrp="1"/>
          </p:cNvSpPr>
          <p:nvPr>
            <p:ph type="pic" sz="quarter" idx="16"/>
          </p:nvPr>
        </p:nvSpPr>
        <p:spPr bwMode="gray">
          <a:xfrm>
            <a:off x="322660" y="3589338"/>
            <a:ext cx="1456134" cy="1947862"/>
          </a:xfrm>
          <a:prstGeom prst="ellipse">
            <a:avLst/>
          </a:prstGeom>
          <a:solidFill>
            <a:schemeClr val="accent3"/>
          </a:solidFill>
        </p:spPr>
        <p:txBody>
          <a:bodyPr>
            <a:normAutofit/>
          </a:bodyPr>
          <a:lstStyle>
            <a:lvl1pPr>
              <a:defRPr sz="2000">
                <a:solidFill>
                  <a:schemeClr val="tx2"/>
                </a:solidFill>
              </a:defRPr>
            </a:lvl1pPr>
          </a:lstStyle>
          <a:p>
            <a:endParaRPr lang="nl-NL" dirty="0"/>
          </a:p>
        </p:txBody>
      </p:sp>
      <p:sp>
        <p:nvSpPr>
          <p:cNvPr id="11"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20796805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eldia variant afbeelding cirkel">
    <p:spTree>
      <p:nvGrpSpPr>
        <p:cNvPr id="1" name=""/>
        <p:cNvGrpSpPr/>
        <p:nvPr/>
      </p:nvGrpSpPr>
      <p:grpSpPr>
        <a:xfrm>
          <a:off x="0" y="0"/>
          <a:ext cx="0" cy="0"/>
          <a:chOff x="0" y="0"/>
          <a:chExt cx="0" cy="0"/>
        </a:xfrm>
      </p:grpSpPr>
      <p:sp>
        <p:nvSpPr>
          <p:cNvPr id="4" name="Tekstvak 3"/>
          <p:cNvSpPr txBox="1"/>
          <p:nvPr userDrawn="1"/>
        </p:nvSpPr>
        <p:spPr>
          <a:xfrm>
            <a:off x="4863105" y="1487150"/>
            <a:ext cx="349776" cy="630942"/>
          </a:xfrm>
          <a:prstGeom prst="rect">
            <a:avLst/>
          </a:prstGeom>
          <a:noFill/>
        </p:spPr>
        <p:txBody>
          <a:bodyPr wrap="none" rtlCol="0">
            <a:spAutoFit/>
          </a:bodyPr>
          <a:lstStyle/>
          <a:p>
            <a:pPr fontAlgn="auto">
              <a:spcBef>
                <a:spcPts val="0"/>
              </a:spcBef>
              <a:spcAft>
                <a:spcPts val="0"/>
              </a:spcAft>
            </a:pPr>
            <a:r>
              <a:rPr lang="nl-NL" sz="3500" dirty="0">
                <a:solidFill>
                  <a:srgbClr val="E30917"/>
                </a:solidFill>
                <a:latin typeface="Trebuchet MS" panose="020B0603020202020204" pitchFamily="34" charset="0"/>
              </a:rPr>
              <a:t>:</a:t>
            </a:r>
          </a:p>
        </p:txBody>
      </p:sp>
      <p:sp>
        <p:nvSpPr>
          <p:cNvPr id="2" name="Titel 1"/>
          <p:cNvSpPr>
            <a:spLocks noGrp="1"/>
          </p:cNvSpPr>
          <p:nvPr>
            <p:ph type="ctrTitle"/>
          </p:nvPr>
        </p:nvSpPr>
        <p:spPr>
          <a:xfrm>
            <a:off x="4943212" y="616128"/>
            <a:ext cx="3884875" cy="972000"/>
          </a:xfrm>
        </p:spPr>
        <p:txBody>
          <a:bodyPr anchor="b" anchorCtr="0">
            <a:no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hasCustomPrompt="1"/>
          </p:nvPr>
        </p:nvSpPr>
        <p:spPr>
          <a:xfrm>
            <a:off x="5155740" y="1582690"/>
            <a:ext cx="3672346" cy="972000"/>
          </a:xfrm>
        </p:spPr>
        <p:txBody>
          <a:bodyPr wrap="square" anchor="t" anchorCtr="0">
            <a:noAutofit/>
          </a:bodyPr>
          <a:lstStyle>
            <a:lvl1pPr marL="0" indent="0" algn="l">
              <a:lnSpc>
                <a:spcPts val="3827"/>
              </a:lnSpc>
              <a:buNone/>
              <a:defRPr sz="35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dialoog regel</a:t>
            </a:r>
          </a:p>
        </p:txBody>
      </p:sp>
      <p:grpSp>
        <p:nvGrpSpPr>
          <p:cNvPr id="16" name="Group 4"/>
          <p:cNvGrpSpPr>
            <a:grpSpLocks noChangeAspect="1"/>
          </p:cNvGrpSpPr>
          <p:nvPr userDrawn="1"/>
        </p:nvGrpSpPr>
        <p:grpSpPr bwMode="gray">
          <a:xfrm>
            <a:off x="323853" y="331788"/>
            <a:ext cx="8504635" cy="49212"/>
            <a:chOff x="272" y="209"/>
            <a:chExt cx="7143" cy="31"/>
          </a:xfrm>
        </p:grpSpPr>
        <p:sp>
          <p:nvSpPr>
            <p:cNvPr id="17"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8"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9"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
        <p:nvSpPr>
          <p:cNvPr id="6" name="Rechthoek 5"/>
          <p:cNvSpPr/>
          <p:nvPr userDrawn="1"/>
        </p:nvSpPr>
        <p:spPr bwMode="white">
          <a:xfrm>
            <a:off x="3" y="0"/>
            <a:ext cx="4943209" cy="616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srgbClr val="FFFFFF"/>
              </a:solidFill>
            </a:endParaRPr>
          </a:p>
        </p:txBody>
      </p:sp>
      <p:sp>
        <p:nvSpPr>
          <p:cNvPr id="5" name="Tijdelijke aanduiding voor afbeelding 4"/>
          <p:cNvSpPr>
            <a:spLocks noGrp="1"/>
          </p:cNvSpPr>
          <p:nvPr>
            <p:ph type="pic" sz="quarter" idx="11"/>
          </p:nvPr>
        </p:nvSpPr>
        <p:spPr bwMode="gray">
          <a:xfrm>
            <a:off x="322659" y="352427"/>
            <a:ext cx="4377928" cy="3257673"/>
          </a:xfrm>
          <a:prstGeom prst="rect">
            <a:avLst/>
          </a:prstGeom>
          <a:solidFill>
            <a:schemeClr val="accent3"/>
          </a:solidFill>
          <a:ln>
            <a:noFill/>
          </a:ln>
        </p:spPr>
        <p:txBody>
          <a:bodyPr/>
          <a:lstStyle>
            <a:lvl1pPr algn="ctr">
              <a:defRPr>
                <a:solidFill>
                  <a:schemeClr val="tx2"/>
                </a:solidFill>
              </a:defRPr>
            </a:lvl1pPr>
          </a:lstStyle>
          <a:p>
            <a:endParaRPr lang="nl-NL" dirty="0"/>
          </a:p>
        </p:txBody>
      </p:sp>
      <p:sp>
        <p:nvSpPr>
          <p:cNvPr id="14" name="Tijdelijke aanduiding voor afbeelding 17"/>
          <p:cNvSpPr>
            <a:spLocks noGrp="1"/>
          </p:cNvSpPr>
          <p:nvPr>
            <p:ph type="pic" sz="quarter" idx="15"/>
          </p:nvPr>
        </p:nvSpPr>
        <p:spPr bwMode="gray">
          <a:xfrm>
            <a:off x="322659" y="3753054"/>
            <a:ext cx="1336500" cy="1782000"/>
          </a:xfrm>
          <a:solidFill>
            <a:schemeClr val="accent3"/>
          </a:solidFill>
        </p:spPr>
        <p:txBody>
          <a:bodyPr>
            <a:normAutofit/>
          </a:bodyPr>
          <a:lstStyle>
            <a:lvl1pPr algn="ctr">
              <a:defRPr sz="1000">
                <a:solidFill>
                  <a:schemeClr val="tx2"/>
                </a:solidFill>
              </a:defRPr>
            </a:lvl1pPr>
          </a:lstStyle>
          <a:p>
            <a:endParaRPr lang="nl-NL"/>
          </a:p>
        </p:txBody>
      </p:sp>
      <p:sp>
        <p:nvSpPr>
          <p:cNvPr id="22" name="Tijdelijke aanduiding voor afbeelding 17"/>
          <p:cNvSpPr>
            <a:spLocks noGrp="1"/>
          </p:cNvSpPr>
          <p:nvPr>
            <p:ph type="pic" sz="quarter" idx="16"/>
          </p:nvPr>
        </p:nvSpPr>
        <p:spPr bwMode="gray">
          <a:xfrm>
            <a:off x="1843373" y="3753054"/>
            <a:ext cx="1336500" cy="1782000"/>
          </a:xfrm>
          <a:prstGeom prst="ellipse">
            <a:avLst/>
          </a:prstGeom>
          <a:solidFill>
            <a:schemeClr val="accent3"/>
          </a:solidFill>
        </p:spPr>
        <p:txBody>
          <a:bodyPr>
            <a:normAutofit/>
          </a:bodyPr>
          <a:lstStyle>
            <a:lvl1pPr algn="ctr">
              <a:defRPr sz="1000">
                <a:solidFill>
                  <a:schemeClr val="tx2"/>
                </a:solidFill>
              </a:defRPr>
            </a:lvl1pPr>
          </a:lstStyle>
          <a:p>
            <a:endParaRPr lang="nl-NL"/>
          </a:p>
        </p:txBody>
      </p:sp>
      <p:sp>
        <p:nvSpPr>
          <p:cNvPr id="23" name="Tijdelijke aanduiding voor afbeelding 17"/>
          <p:cNvSpPr>
            <a:spLocks noGrp="1"/>
          </p:cNvSpPr>
          <p:nvPr>
            <p:ph type="pic" sz="quarter" idx="17"/>
          </p:nvPr>
        </p:nvSpPr>
        <p:spPr bwMode="gray">
          <a:xfrm>
            <a:off x="3364087" y="3753054"/>
            <a:ext cx="1336500" cy="1782000"/>
          </a:xfrm>
          <a:solidFill>
            <a:schemeClr val="accent3"/>
          </a:solidFill>
        </p:spPr>
        <p:txBody>
          <a:bodyPr>
            <a:normAutofit/>
          </a:bodyPr>
          <a:lstStyle>
            <a:lvl1pPr algn="ctr">
              <a:defRPr sz="1000">
                <a:solidFill>
                  <a:schemeClr val="tx2"/>
                </a:solidFill>
              </a:defRPr>
            </a:lvl1pPr>
          </a:lstStyle>
          <a:p>
            <a:endParaRPr lang="nl-NL"/>
          </a:p>
        </p:txBody>
      </p:sp>
      <p:sp>
        <p:nvSpPr>
          <p:cNvPr id="24" name="Tijdelijke aanduiding voor datum 3"/>
          <p:cNvSpPr>
            <a:spLocks noGrp="1"/>
          </p:cNvSpPr>
          <p:nvPr>
            <p:ph type="dt" sz="half" idx="10"/>
          </p:nvPr>
        </p:nvSpPr>
        <p:spPr>
          <a:xfrm>
            <a:off x="1050300" y="6101771"/>
            <a:ext cx="729000" cy="127000"/>
          </a:xfrm>
          <a:prstGeom prst="rect">
            <a:avLst/>
          </a:prstGeom>
        </p:spPr>
        <p:txBody>
          <a:bodyPr/>
          <a:lstStyle/>
          <a:p>
            <a:pPr fontAlgn="auto">
              <a:spcBef>
                <a:spcPts val="0"/>
              </a:spcBef>
              <a:spcAft>
                <a:spcPts val="0"/>
              </a:spcAft>
            </a:pPr>
            <a:r>
              <a:rPr lang="nl-NL">
                <a:solidFill>
                  <a:srgbClr val="17438B"/>
                </a:solidFill>
                <a:latin typeface="Arial"/>
              </a:rPr>
              <a:t>00 maand 0000</a:t>
            </a:r>
          </a:p>
        </p:txBody>
      </p:sp>
      <p:sp>
        <p:nvSpPr>
          <p:cNvPr id="25" name="Tijdelijke aanduiding voor voettekst 4"/>
          <p:cNvSpPr>
            <a:spLocks noGrp="1"/>
          </p:cNvSpPr>
          <p:nvPr>
            <p:ph type="ftr" sz="quarter" idx="18"/>
          </p:nvPr>
        </p:nvSpPr>
        <p:spPr>
          <a:xfrm>
            <a:off x="2022300" y="6103476"/>
            <a:ext cx="3086100" cy="127000"/>
          </a:xfrm>
          <a:prstGeom prst="rect">
            <a:avLst/>
          </a:prstGeom>
        </p:spPr>
        <p:txBody>
          <a:bodyPr/>
          <a:lstStyle/>
          <a:p>
            <a:pPr fontAlgn="auto">
              <a:spcBef>
                <a:spcPts val="0"/>
              </a:spcBef>
              <a:spcAft>
                <a:spcPts val="0"/>
              </a:spcAft>
            </a:pPr>
            <a:r>
              <a:rPr lang="nl-NL">
                <a:solidFill>
                  <a:srgbClr val="17438B"/>
                </a:solidFill>
                <a:latin typeface="Arial"/>
              </a:rPr>
              <a:t>Titel van de presentatie</a:t>
            </a:r>
          </a:p>
        </p:txBody>
      </p:sp>
      <p:sp>
        <p:nvSpPr>
          <p:cNvPr id="26" name="Tijdelijke aanduiding voor dianummer 5"/>
          <p:cNvSpPr>
            <a:spLocks noGrp="1"/>
          </p:cNvSpPr>
          <p:nvPr>
            <p:ph type="sldNum" sz="quarter" idx="4"/>
          </p:nvPr>
        </p:nvSpPr>
        <p:spPr>
          <a:xfrm>
            <a:off x="323086" y="6108120"/>
            <a:ext cx="484214" cy="127000"/>
          </a:xfrm>
          <a:prstGeom prst="rect">
            <a:avLst/>
          </a:prstGeom>
        </p:spPr>
        <p:txBody>
          <a:bodyPr vert="horz" lIns="0" tIns="0" rIns="0" bIns="0" rtlCol="0" anchor="ctr"/>
          <a:lstStyle>
            <a:lvl1pPr algn="l">
              <a:lnSpc>
                <a:spcPts val="1000"/>
              </a:lnSpc>
              <a:defRPr sz="800" b="1">
                <a:solidFill>
                  <a:schemeClr val="tx2"/>
                </a:solidFill>
              </a:defRPr>
            </a:lvl1pPr>
          </a:lstStyle>
          <a:p>
            <a:pPr fontAlgn="auto">
              <a:spcBef>
                <a:spcPts val="0"/>
              </a:spcBef>
              <a:spcAft>
                <a:spcPts val="0"/>
              </a:spcAft>
            </a:pPr>
            <a:r>
              <a:rPr lang="nl-NL" dirty="0">
                <a:solidFill>
                  <a:srgbClr val="3C3C3C"/>
                </a:solidFill>
                <a:latin typeface="Arial"/>
              </a:rPr>
              <a:t>Pagina </a:t>
            </a:r>
            <a:fld id="{D4CA4C14-3CA2-40BD-B9F6-F0B59068D732}" type="slidenum">
              <a:rPr lang="nl-NL" smtClean="0">
                <a:solidFill>
                  <a:srgbClr val="3C3C3C"/>
                </a:solidFill>
                <a:latin typeface="Arial"/>
              </a:rPr>
              <a:pPr fontAlgn="auto">
                <a:spcBef>
                  <a:spcPts val="0"/>
                </a:spcBef>
                <a:spcAft>
                  <a:spcPts val="0"/>
                </a:spcAft>
              </a:pPr>
              <a:t>‹#›</a:t>
            </a:fld>
            <a:endParaRPr lang="nl-NL" dirty="0">
              <a:solidFill>
                <a:srgbClr val="3C3C3C"/>
              </a:solidFill>
              <a:latin typeface="Arial"/>
            </a:endParaRPr>
          </a:p>
        </p:txBody>
      </p:sp>
    </p:spTree>
    <p:extLst>
      <p:ext uri="{BB962C8B-B14F-4D97-AF65-F5344CB8AC3E}">
        <p14:creationId xmlns:p14="http://schemas.microsoft.com/office/powerpoint/2010/main" val="4232059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4" name="Rechthoek 13"/>
          <p:cNvSpPr/>
          <p:nvPr userDrawn="1"/>
        </p:nvSpPr>
        <p:spPr bwMode="gray">
          <a:xfrm>
            <a:off x="0" y="0"/>
            <a:ext cx="9144000" cy="55368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nl-NL">
              <a:solidFill>
                <a:srgbClr val="FFFFFF"/>
              </a:solidFill>
            </a:endParaRPr>
          </a:p>
        </p:txBody>
      </p:sp>
      <p:sp>
        <p:nvSpPr>
          <p:cNvPr id="4" name="Tekstvak 3"/>
          <p:cNvSpPr txBox="1"/>
          <p:nvPr userDrawn="1"/>
        </p:nvSpPr>
        <p:spPr>
          <a:xfrm>
            <a:off x="253473" y="1005912"/>
            <a:ext cx="355600" cy="630942"/>
          </a:xfrm>
          <a:prstGeom prst="rect">
            <a:avLst/>
          </a:prstGeom>
          <a:noFill/>
        </p:spPr>
        <p:txBody>
          <a:bodyPr wrap="square" rtlCol="0">
            <a:spAutoFit/>
          </a:bodyPr>
          <a:lstStyle/>
          <a:p>
            <a:pPr fontAlgn="auto">
              <a:spcBef>
                <a:spcPts val="0"/>
              </a:spcBef>
              <a:spcAft>
                <a:spcPts val="0"/>
              </a:spcAft>
            </a:pPr>
            <a:r>
              <a:rPr lang="nl-NL" sz="3500" b="1" dirty="0">
                <a:solidFill>
                  <a:srgbClr val="E30917"/>
                </a:solidFill>
                <a:latin typeface="Trebuchet MS" panose="020B0603020202020204" pitchFamily="34" charset="0"/>
              </a:rPr>
              <a:t>:</a:t>
            </a:r>
          </a:p>
        </p:txBody>
      </p:sp>
      <p:sp>
        <p:nvSpPr>
          <p:cNvPr id="2" name="Titel 1"/>
          <p:cNvSpPr>
            <a:spLocks noGrp="1"/>
          </p:cNvSpPr>
          <p:nvPr>
            <p:ph type="ctrTitle" hasCustomPrompt="1"/>
          </p:nvPr>
        </p:nvSpPr>
        <p:spPr>
          <a:xfrm>
            <a:off x="323084" y="616128"/>
            <a:ext cx="8505000" cy="486000"/>
          </a:xfrm>
        </p:spPr>
        <p:txBody>
          <a:bodyPr anchor="b" anchorCtr="0">
            <a:normAutofit/>
          </a:bodyPr>
          <a:lstStyle>
            <a:lvl1pPr algn="l">
              <a:lnSpc>
                <a:spcPts val="3827"/>
              </a:lnSpc>
              <a:defRPr sz="3500" b="1"/>
            </a:lvl1pPr>
          </a:lstStyle>
          <a:p>
            <a:r>
              <a:rPr lang="nl-NL" dirty="0"/>
              <a:t>afsluiting</a:t>
            </a:r>
          </a:p>
        </p:txBody>
      </p:sp>
      <p:sp>
        <p:nvSpPr>
          <p:cNvPr id="3" name="Ondertitel 2"/>
          <p:cNvSpPr>
            <a:spLocks noGrp="1"/>
          </p:cNvSpPr>
          <p:nvPr>
            <p:ph type="subTitle" idx="1" hasCustomPrompt="1"/>
          </p:nvPr>
        </p:nvSpPr>
        <p:spPr>
          <a:xfrm>
            <a:off x="560785" y="1235246"/>
            <a:ext cx="8267300" cy="486000"/>
          </a:xfrm>
        </p:spPr>
        <p:txBody>
          <a:bodyPr wrap="square" anchor="t" anchorCtr="0">
            <a:noAutofit/>
          </a:bodyPr>
          <a:lstStyle>
            <a:lvl1pPr marL="0" indent="0" algn="l">
              <a:buNone/>
              <a:defRPr sz="35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dank voor je aandacht</a:t>
            </a:r>
          </a:p>
        </p:txBody>
      </p:sp>
      <p:grpSp>
        <p:nvGrpSpPr>
          <p:cNvPr id="5" name="Group 4"/>
          <p:cNvGrpSpPr>
            <a:grpSpLocks noChangeAspect="1"/>
          </p:cNvGrpSpPr>
          <p:nvPr userDrawn="1"/>
        </p:nvGrpSpPr>
        <p:grpSpPr bwMode="gray">
          <a:xfrm>
            <a:off x="323853" y="331788"/>
            <a:ext cx="8504635" cy="49212"/>
            <a:chOff x="272" y="209"/>
            <a:chExt cx="7143" cy="31"/>
          </a:xfrm>
        </p:grpSpPr>
        <p:sp>
          <p:nvSpPr>
            <p:cNvPr id="9"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0"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1"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grpSp>
        <p:nvGrpSpPr>
          <p:cNvPr id="12" name="Santeon logo" hidden="1"/>
          <p:cNvGrpSpPr>
            <a:grpSpLocks noChangeAspect="1"/>
          </p:cNvGrpSpPr>
          <p:nvPr userDrawn="1"/>
        </p:nvGrpSpPr>
        <p:grpSpPr bwMode="auto">
          <a:xfrm>
            <a:off x="252410" y="5827113"/>
            <a:ext cx="729000" cy="480282"/>
            <a:chOff x="227" y="3634"/>
            <a:chExt cx="680" cy="336"/>
          </a:xfrm>
        </p:grpSpPr>
        <p:sp>
          <p:nvSpPr>
            <p:cNvPr id="13" name="AutoShape 3"/>
            <p:cNvSpPr>
              <a:spLocks noChangeAspect="1" noChangeArrowheads="1" noTextEdit="1"/>
            </p:cNvSpPr>
            <p:nvPr userDrawn="1"/>
          </p:nvSpPr>
          <p:spPr bwMode="auto">
            <a:xfrm>
              <a:off x="227" y="3634"/>
              <a:ext cx="6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5" name="Oval 5"/>
            <p:cNvSpPr>
              <a:spLocks noChangeArrowheads="1"/>
            </p:cNvSpPr>
            <p:nvPr userDrawn="1"/>
          </p:nvSpPr>
          <p:spPr bwMode="auto">
            <a:xfrm>
              <a:off x="237" y="3634"/>
              <a:ext cx="670" cy="336"/>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dirty="0">
                <a:solidFill>
                  <a:srgbClr val="17438B"/>
                </a:solidFill>
                <a:latin typeface="Arial"/>
              </a:endParaRPr>
            </a:p>
          </p:txBody>
        </p:sp>
        <p:sp>
          <p:nvSpPr>
            <p:cNvPr id="16" name="Freeform 6"/>
            <p:cNvSpPr>
              <a:spLocks/>
            </p:cNvSpPr>
            <p:nvPr userDrawn="1"/>
          </p:nvSpPr>
          <p:spPr bwMode="auto">
            <a:xfrm>
              <a:off x="501" y="3714"/>
              <a:ext cx="25" cy="31"/>
            </a:xfrm>
            <a:custGeom>
              <a:avLst/>
              <a:gdLst>
                <a:gd name="T0" fmla="*/ 36 w 81"/>
                <a:gd name="T1" fmla="*/ 61 h 103"/>
                <a:gd name="T2" fmla="*/ 30 w 81"/>
                <a:gd name="T3" fmla="*/ 56 h 103"/>
                <a:gd name="T4" fmla="*/ 35 w 81"/>
                <a:gd name="T5" fmla="*/ 50 h 103"/>
                <a:gd name="T6" fmla="*/ 60 w 81"/>
                <a:gd name="T7" fmla="*/ 28 h 103"/>
                <a:gd name="T8" fmla="*/ 47 w 81"/>
                <a:gd name="T9" fmla="*/ 13 h 103"/>
                <a:gd name="T10" fmla="*/ 24 w 81"/>
                <a:gd name="T11" fmla="*/ 51 h 103"/>
                <a:gd name="T12" fmla="*/ 49 w 81"/>
                <a:gd name="T13" fmla="*/ 89 h 103"/>
                <a:gd name="T14" fmla="*/ 69 w 81"/>
                <a:gd name="T15" fmla="*/ 85 h 103"/>
                <a:gd name="T16" fmla="*/ 72 w 81"/>
                <a:gd name="T17" fmla="*/ 84 h 103"/>
                <a:gd name="T18" fmla="*/ 78 w 81"/>
                <a:gd name="T19" fmla="*/ 88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3"/>
                    <a:pt x="32" y="51"/>
                    <a:pt x="35" y="50"/>
                  </a:cubicBezTo>
                  <a:cubicBezTo>
                    <a:pt x="49" y="49"/>
                    <a:pt x="60" y="43"/>
                    <a:pt x="60" y="28"/>
                  </a:cubicBezTo>
                  <a:cubicBezTo>
                    <a:pt x="60" y="22"/>
                    <a:pt x="58" y="13"/>
                    <a:pt x="47" y="13"/>
                  </a:cubicBezTo>
                  <a:cubicBezTo>
                    <a:pt x="38" y="13"/>
                    <a:pt x="24" y="23"/>
                    <a:pt x="24" y="51"/>
                  </a:cubicBezTo>
                  <a:cubicBezTo>
                    <a:pt x="24" y="80"/>
                    <a:pt x="40" y="89"/>
                    <a:pt x="49" y="89"/>
                  </a:cubicBezTo>
                  <a:cubicBezTo>
                    <a:pt x="59" y="89"/>
                    <a:pt x="63" y="87"/>
                    <a:pt x="69" y="85"/>
                  </a:cubicBezTo>
                  <a:cubicBezTo>
                    <a:pt x="70" y="84"/>
                    <a:pt x="71" y="84"/>
                    <a:pt x="72" y="84"/>
                  </a:cubicBezTo>
                  <a:cubicBezTo>
                    <a:pt x="75" y="84"/>
                    <a:pt x="77" y="85"/>
                    <a:pt x="78" y="88"/>
                  </a:cubicBezTo>
                  <a:cubicBezTo>
                    <a:pt x="80" y="91"/>
                    <a:pt x="79" y="95"/>
                    <a:pt x="76" y="97"/>
                  </a:cubicBezTo>
                  <a:cubicBezTo>
                    <a:pt x="68" y="101"/>
                    <a:pt x="55" y="103"/>
                    <a:pt x="45" y="103"/>
                  </a:cubicBezTo>
                  <a:cubicBezTo>
                    <a:pt x="19" y="103"/>
                    <a:pt x="0" y="85"/>
                    <a:pt x="0" y="51"/>
                  </a:cubicBezTo>
                  <a:cubicBezTo>
                    <a:pt x="0" y="16"/>
                    <a:pt x="26" y="0"/>
                    <a:pt x="49" y="0"/>
                  </a:cubicBezTo>
                  <a:cubicBezTo>
                    <a:pt x="72" y="0"/>
                    <a:pt x="81" y="16"/>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7" name="Freeform 7"/>
            <p:cNvSpPr>
              <a:spLocks/>
            </p:cNvSpPr>
            <p:nvPr userDrawn="1"/>
          </p:nvSpPr>
          <p:spPr bwMode="auto">
            <a:xfrm>
              <a:off x="530" y="3714"/>
              <a:ext cx="25" cy="31"/>
            </a:xfrm>
            <a:custGeom>
              <a:avLst/>
              <a:gdLst>
                <a:gd name="T0" fmla="*/ 36 w 81"/>
                <a:gd name="T1" fmla="*/ 61 h 103"/>
                <a:gd name="T2" fmla="*/ 30 w 81"/>
                <a:gd name="T3" fmla="*/ 56 h 103"/>
                <a:gd name="T4" fmla="*/ 36 w 81"/>
                <a:gd name="T5" fmla="*/ 50 h 103"/>
                <a:gd name="T6" fmla="*/ 60 w 81"/>
                <a:gd name="T7" fmla="*/ 28 h 103"/>
                <a:gd name="T8" fmla="*/ 48 w 81"/>
                <a:gd name="T9" fmla="*/ 13 h 103"/>
                <a:gd name="T10" fmla="*/ 25 w 81"/>
                <a:gd name="T11" fmla="*/ 51 h 103"/>
                <a:gd name="T12" fmla="*/ 50 w 81"/>
                <a:gd name="T13" fmla="*/ 89 h 103"/>
                <a:gd name="T14" fmla="*/ 70 w 81"/>
                <a:gd name="T15" fmla="*/ 85 h 103"/>
                <a:gd name="T16" fmla="*/ 73 w 81"/>
                <a:gd name="T17" fmla="*/ 84 h 103"/>
                <a:gd name="T18" fmla="*/ 79 w 81"/>
                <a:gd name="T19" fmla="*/ 88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3"/>
                    <a:pt x="33" y="51"/>
                    <a:pt x="36" y="50"/>
                  </a:cubicBezTo>
                  <a:cubicBezTo>
                    <a:pt x="49" y="49"/>
                    <a:pt x="60" y="43"/>
                    <a:pt x="60" y="28"/>
                  </a:cubicBezTo>
                  <a:cubicBezTo>
                    <a:pt x="60" y="22"/>
                    <a:pt x="58" y="13"/>
                    <a:pt x="48" y="13"/>
                  </a:cubicBezTo>
                  <a:cubicBezTo>
                    <a:pt x="38" y="13"/>
                    <a:pt x="25" y="23"/>
                    <a:pt x="25" y="51"/>
                  </a:cubicBezTo>
                  <a:cubicBezTo>
                    <a:pt x="25" y="80"/>
                    <a:pt x="40" y="89"/>
                    <a:pt x="50" y="89"/>
                  </a:cubicBezTo>
                  <a:cubicBezTo>
                    <a:pt x="59" y="89"/>
                    <a:pt x="63" y="87"/>
                    <a:pt x="70" y="85"/>
                  </a:cubicBezTo>
                  <a:cubicBezTo>
                    <a:pt x="71" y="84"/>
                    <a:pt x="72" y="84"/>
                    <a:pt x="73" y="84"/>
                  </a:cubicBezTo>
                  <a:cubicBezTo>
                    <a:pt x="75" y="84"/>
                    <a:pt x="78" y="85"/>
                    <a:pt x="79" y="88"/>
                  </a:cubicBezTo>
                  <a:cubicBezTo>
                    <a:pt x="81" y="91"/>
                    <a:pt x="79" y="95"/>
                    <a:pt x="76" y="97"/>
                  </a:cubicBezTo>
                  <a:cubicBezTo>
                    <a:pt x="68" y="101"/>
                    <a:pt x="56" y="103"/>
                    <a:pt x="45" y="103"/>
                  </a:cubicBezTo>
                  <a:cubicBezTo>
                    <a:pt x="19" y="103"/>
                    <a:pt x="0" y="85"/>
                    <a:pt x="0" y="51"/>
                  </a:cubicBezTo>
                  <a:cubicBezTo>
                    <a:pt x="0" y="16"/>
                    <a:pt x="26" y="0"/>
                    <a:pt x="49" y="0"/>
                  </a:cubicBezTo>
                  <a:cubicBezTo>
                    <a:pt x="72" y="0"/>
                    <a:pt x="81" y="16"/>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8" name="Freeform 8"/>
            <p:cNvSpPr>
              <a:spLocks/>
            </p:cNvSpPr>
            <p:nvPr userDrawn="1"/>
          </p:nvSpPr>
          <p:spPr bwMode="auto">
            <a:xfrm>
              <a:off x="560" y="3714"/>
              <a:ext cx="26" cy="31"/>
            </a:xfrm>
            <a:custGeom>
              <a:avLst/>
              <a:gdLst>
                <a:gd name="T0" fmla="*/ 74 w 85"/>
                <a:gd name="T1" fmla="*/ 103 h 103"/>
                <a:gd name="T2" fmla="*/ 62 w 85"/>
                <a:gd name="T3" fmla="*/ 91 h 103"/>
                <a:gd name="T4" fmla="*/ 62 w 85"/>
                <a:gd name="T5" fmla="*/ 48 h 103"/>
                <a:gd name="T6" fmla="*/ 43 w 85"/>
                <a:gd name="T7" fmla="*/ 13 h 103"/>
                <a:gd name="T8" fmla="*/ 24 w 85"/>
                <a:gd name="T9" fmla="*/ 48 h 103"/>
                <a:gd name="T10" fmla="*/ 24 w 85"/>
                <a:gd name="T11" fmla="*/ 91 h 103"/>
                <a:gd name="T12" fmla="*/ 12 w 85"/>
                <a:gd name="T13" fmla="*/ 103 h 103"/>
                <a:gd name="T14" fmla="*/ 0 w 85"/>
                <a:gd name="T15" fmla="*/ 91 h 103"/>
                <a:gd name="T16" fmla="*/ 0 w 85"/>
                <a:gd name="T17" fmla="*/ 41 h 103"/>
                <a:gd name="T18" fmla="*/ 43 w 85"/>
                <a:gd name="T19" fmla="*/ 0 h 103"/>
                <a:gd name="T20" fmla="*/ 85 w 85"/>
                <a:gd name="T21" fmla="*/ 41 h 103"/>
                <a:gd name="T22" fmla="*/ 85 w 85"/>
                <a:gd name="T23" fmla="*/ 91 h 103"/>
                <a:gd name="T24" fmla="*/ 74 w 85"/>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74" y="103"/>
                  </a:moveTo>
                  <a:cubicBezTo>
                    <a:pt x="67" y="103"/>
                    <a:pt x="62" y="97"/>
                    <a:pt x="62" y="91"/>
                  </a:cubicBezTo>
                  <a:cubicBezTo>
                    <a:pt x="62" y="48"/>
                    <a:pt x="62" y="48"/>
                    <a:pt x="62" y="48"/>
                  </a:cubicBezTo>
                  <a:cubicBezTo>
                    <a:pt x="62" y="33"/>
                    <a:pt x="62" y="13"/>
                    <a:pt x="43" y="13"/>
                  </a:cubicBezTo>
                  <a:cubicBezTo>
                    <a:pt x="23" y="13"/>
                    <a:pt x="24" y="33"/>
                    <a:pt x="24" y="48"/>
                  </a:cubicBezTo>
                  <a:cubicBezTo>
                    <a:pt x="24" y="91"/>
                    <a:pt x="24" y="91"/>
                    <a:pt x="24" y="91"/>
                  </a:cubicBezTo>
                  <a:cubicBezTo>
                    <a:pt x="24" y="97"/>
                    <a:pt x="19" y="103"/>
                    <a:pt x="12" y="103"/>
                  </a:cubicBezTo>
                  <a:cubicBezTo>
                    <a:pt x="5" y="103"/>
                    <a:pt x="0" y="97"/>
                    <a:pt x="0" y="91"/>
                  </a:cubicBezTo>
                  <a:cubicBezTo>
                    <a:pt x="0" y="41"/>
                    <a:pt x="0" y="41"/>
                    <a:pt x="0" y="41"/>
                  </a:cubicBezTo>
                  <a:cubicBezTo>
                    <a:pt x="0" y="19"/>
                    <a:pt x="15" y="0"/>
                    <a:pt x="43" y="0"/>
                  </a:cubicBezTo>
                  <a:cubicBezTo>
                    <a:pt x="70" y="0"/>
                    <a:pt x="85" y="19"/>
                    <a:pt x="85" y="41"/>
                  </a:cubicBezTo>
                  <a:cubicBezTo>
                    <a:pt x="85" y="91"/>
                    <a:pt x="85" y="91"/>
                    <a:pt x="85" y="91"/>
                  </a:cubicBezTo>
                  <a:cubicBezTo>
                    <a:pt x="85" y="97"/>
                    <a:pt x="80" y="103"/>
                    <a:pt x="74"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19" name="Freeform 9"/>
            <p:cNvSpPr>
              <a:spLocks/>
            </p:cNvSpPr>
            <p:nvPr userDrawn="1"/>
          </p:nvSpPr>
          <p:spPr bwMode="auto">
            <a:xfrm>
              <a:off x="500" y="3865"/>
              <a:ext cx="29" cy="31"/>
            </a:xfrm>
            <a:custGeom>
              <a:avLst/>
              <a:gdLst>
                <a:gd name="T0" fmla="*/ 82 w 92"/>
                <a:gd name="T1" fmla="*/ 101 h 101"/>
                <a:gd name="T2" fmla="*/ 14 w 92"/>
                <a:gd name="T3" fmla="*/ 101 h 101"/>
                <a:gd name="T4" fmla="*/ 6 w 92"/>
                <a:gd name="T5" fmla="*/ 83 h 101"/>
                <a:gd name="T6" fmla="*/ 61 w 92"/>
                <a:gd name="T7" fmla="*/ 14 h 101"/>
                <a:gd name="T8" fmla="*/ 13 w 92"/>
                <a:gd name="T9" fmla="*/ 15 h 101"/>
                <a:gd name="T10" fmla="*/ 13 w 92"/>
                <a:gd name="T11" fmla="*/ 0 h 101"/>
                <a:gd name="T12" fmla="*/ 78 w 92"/>
                <a:gd name="T13" fmla="*/ 0 h 101"/>
                <a:gd name="T14" fmla="*/ 86 w 92"/>
                <a:gd name="T15" fmla="*/ 18 h 101"/>
                <a:gd name="T16" fmla="*/ 30 w 92"/>
                <a:gd name="T17" fmla="*/ 87 h 101"/>
                <a:gd name="T18" fmla="*/ 81 w 92"/>
                <a:gd name="T19" fmla="*/ 86 h 101"/>
                <a:gd name="T20" fmla="*/ 89 w 92"/>
                <a:gd name="T21" fmla="*/ 94 h 101"/>
                <a:gd name="T22" fmla="*/ 82 w 92"/>
                <a:gd name="T2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01">
                  <a:moveTo>
                    <a:pt x="82" y="101"/>
                  </a:moveTo>
                  <a:cubicBezTo>
                    <a:pt x="14" y="101"/>
                    <a:pt x="14" y="101"/>
                    <a:pt x="14" y="101"/>
                  </a:cubicBezTo>
                  <a:cubicBezTo>
                    <a:pt x="6" y="101"/>
                    <a:pt x="0" y="91"/>
                    <a:pt x="6" y="83"/>
                  </a:cubicBezTo>
                  <a:cubicBezTo>
                    <a:pt x="22" y="60"/>
                    <a:pt x="44" y="37"/>
                    <a:pt x="61" y="14"/>
                  </a:cubicBezTo>
                  <a:cubicBezTo>
                    <a:pt x="46" y="14"/>
                    <a:pt x="28" y="14"/>
                    <a:pt x="13" y="15"/>
                  </a:cubicBezTo>
                  <a:cubicBezTo>
                    <a:pt x="4" y="15"/>
                    <a:pt x="3" y="1"/>
                    <a:pt x="13" y="0"/>
                  </a:cubicBezTo>
                  <a:cubicBezTo>
                    <a:pt x="32" y="0"/>
                    <a:pt x="60" y="0"/>
                    <a:pt x="78" y="0"/>
                  </a:cubicBezTo>
                  <a:cubicBezTo>
                    <a:pt x="87" y="1"/>
                    <a:pt x="92" y="9"/>
                    <a:pt x="86" y="18"/>
                  </a:cubicBezTo>
                  <a:cubicBezTo>
                    <a:pt x="69" y="41"/>
                    <a:pt x="48" y="63"/>
                    <a:pt x="30" y="87"/>
                  </a:cubicBezTo>
                  <a:cubicBezTo>
                    <a:pt x="48" y="87"/>
                    <a:pt x="66" y="87"/>
                    <a:pt x="81" y="86"/>
                  </a:cubicBezTo>
                  <a:cubicBezTo>
                    <a:pt x="86" y="86"/>
                    <a:pt x="89" y="90"/>
                    <a:pt x="89" y="94"/>
                  </a:cubicBezTo>
                  <a:cubicBezTo>
                    <a:pt x="89" y="97"/>
                    <a:pt x="86" y="101"/>
                    <a:pt x="82" y="10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0" name="Freeform 10"/>
            <p:cNvSpPr>
              <a:spLocks noEditPoints="1"/>
            </p:cNvSpPr>
            <p:nvPr userDrawn="1"/>
          </p:nvSpPr>
          <p:spPr bwMode="auto">
            <a:xfrm>
              <a:off x="533" y="3850"/>
              <a:ext cx="8" cy="47"/>
            </a:xfrm>
            <a:custGeom>
              <a:avLst/>
              <a:gdLst>
                <a:gd name="T0" fmla="*/ 13 w 26"/>
                <a:gd name="T1" fmla="*/ 26 h 155"/>
                <a:gd name="T2" fmla="*/ 0 w 26"/>
                <a:gd name="T3" fmla="*/ 13 h 155"/>
                <a:gd name="T4" fmla="*/ 13 w 26"/>
                <a:gd name="T5" fmla="*/ 0 h 155"/>
                <a:gd name="T6" fmla="*/ 26 w 26"/>
                <a:gd name="T7" fmla="*/ 13 h 155"/>
                <a:gd name="T8" fmla="*/ 13 w 26"/>
                <a:gd name="T9" fmla="*/ 26 h 155"/>
                <a:gd name="T10" fmla="*/ 13 w 26"/>
                <a:gd name="T11" fmla="*/ 155 h 155"/>
                <a:gd name="T12" fmla="*/ 1 w 26"/>
                <a:gd name="T13" fmla="*/ 143 h 155"/>
                <a:gd name="T14" fmla="*/ 1 w 26"/>
                <a:gd name="T15" fmla="*/ 64 h 155"/>
                <a:gd name="T16" fmla="*/ 13 w 26"/>
                <a:gd name="T17" fmla="*/ 52 h 155"/>
                <a:gd name="T18" fmla="*/ 25 w 26"/>
                <a:gd name="T19" fmla="*/ 64 h 155"/>
                <a:gd name="T20" fmla="*/ 25 w 26"/>
                <a:gd name="T21" fmla="*/ 143 h 155"/>
                <a:gd name="T22" fmla="*/ 13 w 26"/>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55">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55"/>
                  </a:moveTo>
                  <a:cubicBezTo>
                    <a:pt x="6" y="155"/>
                    <a:pt x="1" y="149"/>
                    <a:pt x="1" y="143"/>
                  </a:cubicBezTo>
                  <a:cubicBezTo>
                    <a:pt x="1" y="64"/>
                    <a:pt x="1" y="64"/>
                    <a:pt x="1" y="64"/>
                  </a:cubicBezTo>
                  <a:cubicBezTo>
                    <a:pt x="1" y="57"/>
                    <a:pt x="6" y="52"/>
                    <a:pt x="13" y="52"/>
                  </a:cubicBezTo>
                  <a:cubicBezTo>
                    <a:pt x="19" y="52"/>
                    <a:pt x="25" y="57"/>
                    <a:pt x="25" y="64"/>
                  </a:cubicBezTo>
                  <a:cubicBezTo>
                    <a:pt x="25" y="143"/>
                    <a:pt x="25" y="143"/>
                    <a:pt x="25" y="143"/>
                  </a:cubicBezTo>
                  <a:cubicBezTo>
                    <a:pt x="25" y="149"/>
                    <a:pt x="19" y="155"/>
                    <a:pt x="13" y="155"/>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1" name="Freeform 11"/>
            <p:cNvSpPr>
              <a:spLocks/>
            </p:cNvSpPr>
            <p:nvPr userDrawn="1"/>
          </p:nvSpPr>
          <p:spPr bwMode="auto">
            <a:xfrm>
              <a:off x="548" y="3865"/>
              <a:ext cx="25" cy="32"/>
            </a:xfrm>
            <a:custGeom>
              <a:avLst/>
              <a:gdLst>
                <a:gd name="T0" fmla="*/ 36 w 81"/>
                <a:gd name="T1" fmla="*/ 61 h 103"/>
                <a:gd name="T2" fmla="*/ 30 w 81"/>
                <a:gd name="T3" fmla="*/ 56 h 103"/>
                <a:gd name="T4" fmla="*/ 36 w 81"/>
                <a:gd name="T5" fmla="*/ 50 h 103"/>
                <a:gd name="T6" fmla="*/ 60 w 81"/>
                <a:gd name="T7" fmla="*/ 27 h 103"/>
                <a:gd name="T8" fmla="*/ 48 w 81"/>
                <a:gd name="T9" fmla="*/ 13 h 103"/>
                <a:gd name="T10" fmla="*/ 25 w 81"/>
                <a:gd name="T11" fmla="*/ 51 h 103"/>
                <a:gd name="T12" fmla="*/ 50 w 81"/>
                <a:gd name="T13" fmla="*/ 89 h 103"/>
                <a:gd name="T14" fmla="*/ 70 w 81"/>
                <a:gd name="T15" fmla="*/ 85 h 103"/>
                <a:gd name="T16" fmla="*/ 73 w 81"/>
                <a:gd name="T17" fmla="*/ 84 h 103"/>
                <a:gd name="T18" fmla="*/ 79 w 81"/>
                <a:gd name="T19" fmla="*/ 87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2"/>
                    <a:pt x="33" y="50"/>
                    <a:pt x="36" y="50"/>
                  </a:cubicBezTo>
                  <a:cubicBezTo>
                    <a:pt x="49" y="49"/>
                    <a:pt x="60" y="43"/>
                    <a:pt x="60" y="27"/>
                  </a:cubicBezTo>
                  <a:cubicBezTo>
                    <a:pt x="60" y="21"/>
                    <a:pt x="58" y="13"/>
                    <a:pt x="48" y="13"/>
                  </a:cubicBezTo>
                  <a:cubicBezTo>
                    <a:pt x="38" y="13"/>
                    <a:pt x="25" y="23"/>
                    <a:pt x="25" y="51"/>
                  </a:cubicBezTo>
                  <a:cubicBezTo>
                    <a:pt x="25" y="80"/>
                    <a:pt x="40" y="89"/>
                    <a:pt x="50" y="89"/>
                  </a:cubicBezTo>
                  <a:cubicBezTo>
                    <a:pt x="59" y="89"/>
                    <a:pt x="63" y="87"/>
                    <a:pt x="70" y="85"/>
                  </a:cubicBezTo>
                  <a:cubicBezTo>
                    <a:pt x="71" y="84"/>
                    <a:pt x="72" y="84"/>
                    <a:pt x="73" y="84"/>
                  </a:cubicBezTo>
                  <a:cubicBezTo>
                    <a:pt x="75" y="84"/>
                    <a:pt x="78" y="85"/>
                    <a:pt x="79" y="87"/>
                  </a:cubicBezTo>
                  <a:cubicBezTo>
                    <a:pt x="80" y="91"/>
                    <a:pt x="79" y="95"/>
                    <a:pt x="76" y="97"/>
                  </a:cubicBezTo>
                  <a:cubicBezTo>
                    <a:pt x="68" y="101"/>
                    <a:pt x="56" y="103"/>
                    <a:pt x="45" y="103"/>
                  </a:cubicBezTo>
                  <a:cubicBezTo>
                    <a:pt x="19" y="103"/>
                    <a:pt x="0" y="85"/>
                    <a:pt x="0" y="51"/>
                  </a:cubicBezTo>
                  <a:cubicBezTo>
                    <a:pt x="0" y="16"/>
                    <a:pt x="26" y="0"/>
                    <a:pt x="49" y="0"/>
                  </a:cubicBezTo>
                  <a:cubicBezTo>
                    <a:pt x="72" y="0"/>
                    <a:pt x="81" y="15"/>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2" name="Freeform 12"/>
            <p:cNvSpPr>
              <a:spLocks noEditPoints="1"/>
            </p:cNvSpPr>
            <p:nvPr userDrawn="1"/>
          </p:nvSpPr>
          <p:spPr bwMode="auto">
            <a:xfrm>
              <a:off x="579" y="3848"/>
              <a:ext cx="29" cy="49"/>
            </a:xfrm>
            <a:custGeom>
              <a:avLst/>
              <a:gdLst>
                <a:gd name="T0" fmla="*/ 12 w 94"/>
                <a:gd name="T1" fmla="*/ 161 h 161"/>
                <a:gd name="T2" fmla="*/ 0 w 94"/>
                <a:gd name="T3" fmla="*/ 149 h 161"/>
                <a:gd name="T4" fmla="*/ 0 w 94"/>
                <a:gd name="T5" fmla="*/ 12 h 161"/>
                <a:gd name="T6" fmla="*/ 12 w 94"/>
                <a:gd name="T7" fmla="*/ 0 h 161"/>
                <a:gd name="T8" fmla="*/ 23 w 94"/>
                <a:gd name="T9" fmla="*/ 12 h 161"/>
                <a:gd name="T10" fmla="*/ 23 w 94"/>
                <a:gd name="T11" fmla="*/ 149 h 161"/>
                <a:gd name="T12" fmla="*/ 12 w 94"/>
                <a:gd name="T13" fmla="*/ 161 h 161"/>
                <a:gd name="T14" fmla="*/ 83 w 94"/>
                <a:gd name="T15" fmla="*/ 161 h 161"/>
                <a:gd name="T16" fmla="*/ 26 w 94"/>
                <a:gd name="T17" fmla="*/ 104 h 161"/>
                <a:gd name="T18" fmla="*/ 87 w 94"/>
                <a:gd name="T19" fmla="*/ 58 h 161"/>
                <a:gd name="T20" fmla="*/ 94 w 94"/>
                <a:gd name="T21" fmla="*/ 65 h 161"/>
                <a:gd name="T22" fmla="*/ 89 w 94"/>
                <a:gd name="T23" fmla="*/ 72 h 161"/>
                <a:gd name="T24" fmla="*/ 47 w 94"/>
                <a:gd name="T25" fmla="*/ 100 h 161"/>
                <a:gd name="T26" fmla="*/ 87 w 94"/>
                <a:gd name="T27" fmla="*/ 138 h 161"/>
                <a:gd name="T28" fmla="*/ 94 w 94"/>
                <a:gd name="T29" fmla="*/ 149 h 161"/>
                <a:gd name="T30" fmla="*/ 83 w 94"/>
                <a:gd name="T3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1">
                  <a:moveTo>
                    <a:pt x="12" y="161"/>
                  </a:moveTo>
                  <a:cubicBezTo>
                    <a:pt x="5" y="161"/>
                    <a:pt x="0" y="155"/>
                    <a:pt x="0" y="149"/>
                  </a:cubicBezTo>
                  <a:cubicBezTo>
                    <a:pt x="0" y="12"/>
                    <a:pt x="0" y="12"/>
                    <a:pt x="0" y="12"/>
                  </a:cubicBezTo>
                  <a:cubicBezTo>
                    <a:pt x="0" y="6"/>
                    <a:pt x="5" y="0"/>
                    <a:pt x="12" y="0"/>
                  </a:cubicBezTo>
                  <a:cubicBezTo>
                    <a:pt x="18" y="0"/>
                    <a:pt x="23" y="6"/>
                    <a:pt x="23" y="12"/>
                  </a:cubicBezTo>
                  <a:cubicBezTo>
                    <a:pt x="23" y="149"/>
                    <a:pt x="23" y="149"/>
                    <a:pt x="23" y="149"/>
                  </a:cubicBezTo>
                  <a:cubicBezTo>
                    <a:pt x="23" y="155"/>
                    <a:pt x="18" y="161"/>
                    <a:pt x="12" y="161"/>
                  </a:cubicBezTo>
                  <a:close/>
                  <a:moveTo>
                    <a:pt x="83" y="161"/>
                  </a:moveTo>
                  <a:cubicBezTo>
                    <a:pt x="68" y="161"/>
                    <a:pt x="26" y="126"/>
                    <a:pt x="26" y="104"/>
                  </a:cubicBezTo>
                  <a:cubicBezTo>
                    <a:pt x="26" y="85"/>
                    <a:pt x="76" y="58"/>
                    <a:pt x="87" y="58"/>
                  </a:cubicBezTo>
                  <a:cubicBezTo>
                    <a:pt x="90" y="58"/>
                    <a:pt x="94" y="61"/>
                    <a:pt x="94" y="65"/>
                  </a:cubicBezTo>
                  <a:cubicBezTo>
                    <a:pt x="94" y="69"/>
                    <a:pt x="91" y="71"/>
                    <a:pt x="89" y="72"/>
                  </a:cubicBezTo>
                  <a:cubicBezTo>
                    <a:pt x="72" y="77"/>
                    <a:pt x="47" y="92"/>
                    <a:pt x="47" y="100"/>
                  </a:cubicBezTo>
                  <a:cubicBezTo>
                    <a:pt x="47" y="109"/>
                    <a:pt x="70" y="130"/>
                    <a:pt x="87" y="138"/>
                  </a:cubicBezTo>
                  <a:cubicBezTo>
                    <a:pt x="91" y="140"/>
                    <a:pt x="94" y="144"/>
                    <a:pt x="94" y="149"/>
                  </a:cubicBezTo>
                  <a:cubicBezTo>
                    <a:pt x="94" y="155"/>
                    <a:pt x="89" y="161"/>
                    <a:pt x="83" y="1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3" name="Freeform 13"/>
            <p:cNvSpPr>
              <a:spLocks/>
            </p:cNvSpPr>
            <p:nvPr userDrawn="1"/>
          </p:nvSpPr>
          <p:spPr bwMode="auto">
            <a:xfrm>
              <a:off x="612" y="3865"/>
              <a:ext cx="25" cy="32"/>
            </a:xfrm>
            <a:custGeom>
              <a:avLst/>
              <a:gdLst>
                <a:gd name="T0" fmla="*/ 36 w 81"/>
                <a:gd name="T1" fmla="*/ 61 h 103"/>
                <a:gd name="T2" fmla="*/ 30 w 81"/>
                <a:gd name="T3" fmla="*/ 56 h 103"/>
                <a:gd name="T4" fmla="*/ 36 w 81"/>
                <a:gd name="T5" fmla="*/ 50 h 103"/>
                <a:gd name="T6" fmla="*/ 60 w 81"/>
                <a:gd name="T7" fmla="*/ 27 h 103"/>
                <a:gd name="T8" fmla="*/ 48 w 81"/>
                <a:gd name="T9" fmla="*/ 13 h 103"/>
                <a:gd name="T10" fmla="*/ 25 w 81"/>
                <a:gd name="T11" fmla="*/ 51 h 103"/>
                <a:gd name="T12" fmla="*/ 49 w 81"/>
                <a:gd name="T13" fmla="*/ 89 h 103"/>
                <a:gd name="T14" fmla="*/ 70 w 81"/>
                <a:gd name="T15" fmla="*/ 85 h 103"/>
                <a:gd name="T16" fmla="*/ 73 w 81"/>
                <a:gd name="T17" fmla="*/ 84 h 103"/>
                <a:gd name="T18" fmla="*/ 79 w 81"/>
                <a:gd name="T19" fmla="*/ 87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2"/>
                    <a:pt x="33" y="50"/>
                    <a:pt x="36" y="50"/>
                  </a:cubicBezTo>
                  <a:cubicBezTo>
                    <a:pt x="49" y="49"/>
                    <a:pt x="60" y="43"/>
                    <a:pt x="60" y="27"/>
                  </a:cubicBezTo>
                  <a:cubicBezTo>
                    <a:pt x="60" y="21"/>
                    <a:pt x="58" y="13"/>
                    <a:pt x="48" y="13"/>
                  </a:cubicBezTo>
                  <a:cubicBezTo>
                    <a:pt x="38" y="13"/>
                    <a:pt x="25" y="23"/>
                    <a:pt x="25" y="51"/>
                  </a:cubicBezTo>
                  <a:cubicBezTo>
                    <a:pt x="25" y="80"/>
                    <a:pt x="40" y="89"/>
                    <a:pt x="49" y="89"/>
                  </a:cubicBezTo>
                  <a:cubicBezTo>
                    <a:pt x="59" y="89"/>
                    <a:pt x="63" y="87"/>
                    <a:pt x="70" y="85"/>
                  </a:cubicBezTo>
                  <a:cubicBezTo>
                    <a:pt x="71" y="84"/>
                    <a:pt x="72" y="84"/>
                    <a:pt x="73" y="84"/>
                  </a:cubicBezTo>
                  <a:cubicBezTo>
                    <a:pt x="75" y="84"/>
                    <a:pt x="78" y="85"/>
                    <a:pt x="79" y="87"/>
                  </a:cubicBezTo>
                  <a:cubicBezTo>
                    <a:pt x="80" y="91"/>
                    <a:pt x="79" y="95"/>
                    <a:pt x="76" y="97"/>
                  </a:cubicBezTo>
                  <a:cubicBezTo>
                    <a:pt x="68" y="101"/>
                    <a:pt x="56" y="103"/>
                    <a:pt x="45" y="103"/>
                  </a:cubicBezTo>
                  <a:cubicBezTo>
                    <a:pt x="19" y="103"/>
                    <a:pt x="0" y="85"/>
                    <a:pt x="0" y="51"/>
                  </a:cubicBezTo>
                  <a:cubicBezTo>
                    <a:pt x="0" y="16"/>
                    <a:pt x="26" y="0"/>
                    <a:pt x="49" y="0"/>
                  </a:cubicBezTo>
                  <a:cubicBezTo>
                    <a:pt x="72" y="0"/>
                    <a:pt x="81" y="15"/>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4" name="Freeform 14"/>
            <p:cNvSpPr>
              <a:spLocks/>
            </p:cNvSpPr>
            <p:nvPr userDrawn="1"/>
          </p:nvSpPr>
          <p:spPr bwMode="auto">
            <a:xfrm>
              <a:off x="642" y="3865"/>
              <a:ext cx="27" cy="32"/>
            </a:xfrm>
            <a:custGeom>
              <a:avLst/>
              <a:gdLst>
                <a:gd name="T0" fmla="*/ 74 w 86"/>
                <a:gd name="T1" fmla="*/ 103 h 103"/>
                <a:gd name="T2" fmla="*/ 62 w 86"/>
                <a:gd name="T3" fmla="*/ 91 h 103"/>
                <a:gd name="T4" fmla="*/ 62 w 86"/>
                <a:gd name="T5" fmla="*/ 48 h 103"/>
                <a:gd name="T6" fmla="*/ 43 w 86"/>
                <a:gd name="T7" fmla="*/ 13 h 103"/>
                <a:gd name="T8" fmla="*/ 24 w 86"/>
                <a:gd name="T9" fmla="*/ 48 h 103"/>
                <a:gd name="T10" fmla="*/ 24 w 86"/>
                <a:gd name="T11" fmla="*/ 91 h 103"/>
                <a:gd name="T12" fmla="*/ 12 w 86"/>
                <a:gd name="T13" fmla="*/ 103 h 103"/>
                <a:gd name="T14" fmla="*/ 0 w 86"/>
                <a:gd name="T15" fmla="*/ 91 h 103"/>
                <a:gd name="T16" fmla="*/ 0 w 86"/>
                <a:gd name="T17" fmla="*/ 40 h 103"/>
                <a:gd name="T18" fmla="*/ 43 w 86"/>
                <a:gd name="T19" fmla="*/ 0 h 103"/>
                <a:gd name="T20" fmla="*/ 86 w 86"/>
                <a:gd name="T21" fmla="*/ 40 h 103"/>
                <a:gd name="T22" fmla="*/ 86 w 86"/>
                <a:gd name="T23" fmla="*/ 91 h 103"/>
                <a:gd name="T24" fmla="*/ 74 w 86"/>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03">
                  <a:moveTo>
                    <a:pt x="74" y="103"/>
                  </a:moveTo>
                  <a:cubicBezTo>
                    <a:pt x="67" y="103"/>
                    <a:pt x="62" y="97"/>
                    <a:pt x="62" y="91"/>
                  </a:cubicBezTo>
                  <a:cubicBezTo>
                    <a:pt x="62" y="48"/>
                    <a:pt x="62" y="48"/>
                    <a:pt x="62" y="48"/>
                  </a:cubicBezTo>
                  <a:cubicBezTo>
                    <a:pt x="62" y="32"/>
                    <a:pt x="62" y="13"/>
                    <a:pt x="43" y="13"/>
                  </a:cubicBezTo>
                  <a:cubicBezTo>
                    <a:pt x="24" y="13"/>
                    <a:pt x="24" y="32"/>
                    <a:pt x="24" y="48"/>
                  </a:cubicBezTo>
                  <a:cubicBezTo>
                    <a:pt x="24" y="91"/>
                    <a:pt x="24" y="91"/>
                    <a:pt x="24" y="91"/>
                  </a:cubicBezTo>
                  <a:cubicBezTo>
                    <a:pt x="24" y="97"/>
                    <a:pt x="19" y="103"/>
                    <a:pt x="12" y="103"/>
                  </a:cubicBezTo>
                  <a:cubicBezTo>
                    <a:pt x="6" y="103"/>
                    <a:pt x="0" y="97"/>
                    <a:pt x="0" y="91"/>
                  </a:cubicBezTo>
                  <a:cubicBezTo>
                    <a:pt x="0" y="40"/>
                    <a:pt x="0" y="40"/>
                    <a:pt x="0" y="40"/>
                  </a:cubicBezTo>
                  <a:cubicBezTo>
                    <a:pt x="0" y="19"/>
                    <a:pt x="16" y="0"/>
                    <a:pt x="43" y="0"/>
                  </a:cubicBezTo>
                  <a:cubicBezTo>
                    <a:pt x="70" y="0"/>
                    <a:pt x="86" y="19"/>
                    <a:pt x="86" y="40"/>
                  </a:cubicBezTo>
                  <a:cubicBezTo>
                    <a:pt x="86" y="91"/>
                    <a:pt x="86" y="91"/>
                    <a:pt x="86" y="91"/>
                  </a:cubicBezTo>
                  <a:cubicBezTo>
                    <a:pt x="86" y="97"/>
                    <a:pt x="80" y="103"/>
                    <a:pt x="74"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5" name="Freeform 15"/>
            <p:cNvSpPr>
              <a:spLocks/>
            </p:cNvSpPr>
            <p:nvPr userDrawn="1"/>
          </p:nvSpPr>
          <p:spPr bwMode="auto">
            <a:xfrm>
              <a:off x="677" y="3848"/>
              <a:ext cx="26" cy="49"/>
            </a:xfrm>
            <a:custGeom>
              <a:avLst/>
              <a:gdLst>
                <a:gd name="T0" fmla="*/ 73 w 85"/>
                <a:gd name="T1" fmla="*/ 161 h 161"/>
                <a:gd name="T2" fmla="*/ 61 w 85"/>
                <a:gd name="T3" fmla="*/ 149 h 161"/>
                <a:gd name="T4" fmla="*/ 61 w 85"/>
                <a:gd name="T5" fmla="*/ 106 h 161"/>
                <a:gd name="T6" fmla="*/ 43 w 85"/>
                <a:gd name="T7" fmla="*/ 72 h 161"/>
                <a:gd name="T8" fmla="*/ 24 w 85"/>
                <a:gd name="T9" fmla="*/ 101 h 161"/>
                <a:gd name="T10" fmla="*/ 24 w 85"/>
                <a:gd name="T11" fmla="*/ 149 h 161"/>
                <a:gd name="T12" fmla="*/ 12 w 85"/>
                <a:gd name="T13" fmla="*/ 161 h 161"/>
                <a:gd name="T14" fmla="*/ 0 w 85"/>
                <a:gd name="T15" fmla="*/ 149 h 161"/>
                <a:gd name="T16" fmla="*/ 0 w 85"/>
                <a:gd name="T17" fmla="*/ 12 h 161"/>
                <a:gd name="T18" fmla="*/ 12 w 85"/>
                <a:gd name="T19" fmla="*/ 0 h 161"/>
                <a:gd name="T20" fmla="*/ 24 w 85"/>
                <a:gd name="T21" fmla="*/ 12 h 161"/>
                <a:gd name="T22" fmla="*/ 24 w 85"/>
                <a:gd name="T23" fmla="*/ 63 h 161"/>
                <a:gd name="T24" fmla="*/ 26 w 85"/>
                <a:gd name="T25" fmla="*/ 64 h 161"/>
                <a:gd name="T26" fmla="*/ 46 w 85"/>
                <a:gd name="T27" fmla="*/ 58 h 161"/>
                <a:gd name="T28" fmla="*/ 85 w 85"/>
                <a:gd name="T29" fmla="*/ 99 h 161"/>
                <a:gd name="T30" fmla="*/ 85 w 85"/>
                <a:gd name="T31" fmla="*/ 149 h 161"/>
                <a:gd name="T32" fmla="*/ 73 w 85"/>
                <a:gd name="T3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61">
                  <a:moveTo>
                    <a:pt x="73" y="161"/>
                  </a:moveTo>
                  <a:cubicBezTo>
                    <a:pt x="67" y="161"/>
                    <a:pt x="61" y="155"/>
                    <a:pt x="61" y="149"/>
                  </a:cubicBezTo>
                  <a:cubicBezTo>
                    <a:pt x="61" y="106"/>
                    <a:pt x="61" y="106"/>
                    <a:pt x="61" y="106"/>
                  </a:cubicBezTo>
                  <a:cubicBezTo>
                    <a:pt x="61" y="91"/>
                    <a:pt x="61" y="72"/>
                    <a:pt x="43" y="72"/>
                  </a:cubicBezTo>
                  <a:cubicBezTo>
                    <a:pt x="28" y="72"/>
                    <a:pt x="24" y="85"/>
                    <a:pt x="24" y="101"/>
                  </a:cubicBezTo>
                  <a:cubicBezTo>
                    <a:pt x="24" y="101"/>
                    <a:pt x="24" y="98"/>
                    <a:pt x="24" y="149"/>
                  </a:cubicBezTo>
                  <a:cubicBezTo>
                    <a:pt x="24" y="155"/>
                    <a:pt x="18" y="161"/>
                    <a:pt x="12" y="161"/>
                  </a:cubicBezTo>
                  <a:cubicBezTo>
                    <a:pt x="5" y="161"/>
                    <a:pt x="0" y="155"/>
                    <a:pt x="0" y="149"/>
                  </a:cubicBezTo>
                  <a:cubicBezTo>
                    <a:pt x="0" y="12"/>
                    <a:pt x="0" y="12"/>
                    <a:pt x="0" y="12"/>
                  </a:cubicBezTo>
                  <a:cubicBezTo>
                    <a:pt x="0" y="6"/>
                    <a:pt x="5" y="0"/>
                    <a:pt x="12" y="0"/>
                  </a:cubicBezTo>
                  <a:cubicBezTo>
                    <a:pt x="18" y="0"/>
                    <a:pt x="24" y="6"/>
                    <a:pt x="24" y="12"/>
                  </a:cubicBezTo>
                  <a:cubicBezTo>
                    <a:pt x="24" y="63"/>
                    <a:pt x="24" y="63"/>
                    <a:pt x="24" y="63"/>
                  </a:cubicBezTo>
                  <a:cubicBezTo>
                    <a:pt x="24" y="65"/>
                    <a:pt x="24" y="65"/>
                    <a:pt x="26" y="64"/>
                  </a:cubicBezTo>
                  <a:cubicBezTo>
                    <a:pt x="31" y="61"/>
                    <a:pt x="37" y="58"/>
                    <a:pt x="46" y="58"/>
                  </a:cubicBezTo>
                  <a:cubicBezTo>
                    <a:pt x="70" y="58"/>
                    <a:pt x="85" y="77"/>
                    <a:pt x="85" y="99"/>
                  </a:cubicBezTo>
                  <a:cubicBezTo>
                    <a:pt x="85" y="149"/>
                    <a:pt x="85" y="149"/>
                    <a:pt x="85" y="149"/>
                  </a:cubicBezTo>
                  <a:cubicBezTo>
                    <a:pt x="85" y="155"/>
                    <a:pt x="80" y="161"/>
                    <a:pt x="73" y="1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6" name="Freeform 16"/>
            <p:cNvSpPr>
              <a:spLocks/>
            </p:cNvSpPr>
            <p:nvPr userDrawn="1"/>
          </p:nvSpPr>
          <p:spPr bwMode="auto">
            <a:xfrm>
              <a:off x="711" y="3865"/>
              <a:ext cx="26" cy="32"/>
            </a:xfrm>
            <a:custGeom>
              <a:avLst/>
              <a:gdLst>
                <a:gd name="T0" fmla="*/ 43 w 85"/>
                <a:gd name="T1" fmla="*/ 103 h 103"/>
                <a:gd name="T2" fmla="*/ 0 w 85"/>
                <a:gd name="T3" fmla="*/ 62 h 103"/>
                <a:gd name="T4" fmla="*/ 0 w 85"/>
                <a:gd name="T5" fmla="*/ 12 h 103"/>
                <a:gd name="T6" fmla="*/ 12 w 85"/>
                <a:gd name="T7" fmla="*/ 0 h 103"/>
                <a:gd name="T8" fmla="*/ 24 w 85"/>
                <a:gd name="T9" fmla="*/ 12 h 103"/>
                <a:gd name="T10" fmla="*/ 24 w 85"/>
                <a:gd name="T11" fmla="*/ 56 h 103"/>
                <a:gd name="T12" fmla="*/ 43 w 85"/>
                <a:gd name="T13" fmla="*/ 90 h 103"/>
                <a:gd name="T14" fmla="*/ 62 w 85"/>
                <a:gd name="T15" fmla="*/ 56 h 103"/>
                <a:gd name="T16" fmla="*/ 62 w 85"/>
                <a:gd name="T17" fmla="*/ 12 h 103"/>
                <a:gd name="T18" fmla="*/ 74 w 85"/>
                <a:gd name="T19" fmla="*/ 0 h 103"/>
                <a:gd name="T20" fmla="*/ 85 w 85"/>
                <a:gd name="T21" fmla="*/ 12 h 103"/>
                <a:gd name="T22" fmla="*/ 85 w 85"/>
                <a:gd name="T23" fmla="*/ 62 h 103"/>
                <a:gd name="T24" fmla="*/ 43 w 85"/>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43" y="103"/>
                  </a:moveTo>
                  <a:cubicBezTo>
                    <a:pt x="15" y="103"/>
                    <a:pt x="0" y="84"/>
                    <a:pt x="0" y="62"/>
                  </a:cubicBezTo>
                  <a:cubicBezTo>
                    <a:pt x="0" y="12"/>
                    <a:pt x="0" y="12"/>
                    <a:pt x="0" y="12"/>
                  </a:cubicBezTo>
                  <a:cubicBezTo>
                    <a:pt x="0" y="5"/>
                    <a:pt x="6" y="0"/>
                    <a:pt x="12" y="0"/>
                  </a:cubicBezTo>
                  <a:cubicBezTo>
                    <a:pt x="19" y="0"/>
                    <a:pt x="24" y="5"/>
                    <a:pt x="24" y="12"/>
                  </a:cubicBezTo>
                  <a:cubicBezTo>
                    <a:pt x="24" y="56"/>
                    <a:pt x="24" y="56"/>
                    <a:pt x="24" y="56"/>
                  </a:cubicBezTo>
                  <a:cubicBezTo>
                    <a:pt x="24" y="71"/>
                    <a:pt x="24" y="90"/>
                    <a:pt x="43" y="90"/>
                  </a:cubicBezTo>
                  <a:cubicBezTo>
                    <a:pt x="62" y="90"/>
                    <a:pt x="62" y="71"/>
                    <a:pt x="62" y="56"/>
                  </a:cubicBezTo>
                  <a:cubicBezTo>
                    <a:pt x="62" y="12"/>
                    <a:pt x="62" y="12"/>
                    <a:pt x="62" y="12"/>
                  </a:cubicBezTo>
                  <a:cubicBezTo>
                    <a:pt x="62" y="5"/>
                    <a:pt x="67" y="0"/>
                    <a:pt x="74" y="0"/>
                  </a:cubicBezTo>
                  <a:cubicBezTo>
                    <a:pt x="80" y="0"/>
                    <a:pt x="85" y="5"/>
                    <a:pt x="85" y="12"/>
                  </a:cubicBezTo>
                  <a:cubicBezTo>
                    <a:pt x="85" y="62"/>
                    <a:pt x="85" y="62"/>
                    <a:pt x="85" y="62"/>
                  </a:cubicBezTo>
                  <a:cubicBezTo>
                    <a:pt x="85" y="84"/>
                    <a:pt x="70" y="103"/>
                    <a:pt x="43"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7" name="Freeform 17"/>
            <p:cNvSpPr>
              <a:spLocks noEditPoints="1"/>
            </p:cNvSpPr>
            <p:nvPr userDrawn="1"/>
          </p:nvSpPr>
          <p:spPr bwMode="auto">
            <a:xfrm>
              <a:off x="745" y="3850"/>
              <a:ext cx="8" cy="47"/>
            </a:xfrm>
            <a:custGeom>
              <a:avLst/>
              <a:gdLst>
                <a:gd name="T0" fmla="*/ 13 w 26"/>
                <a:gd name="T1" fmla="*/ 26 h 155"/>
                <a:gd name="T2" fmla="*/ 0 w 26"/>
                <a:gd name="T3" fmla="*/ 13 h 155"/>
                <a:gd name="T4" fmla="*/ 13 w 26"/>
                <a:gd name="T5" fmla="*/ 0 h 155"/>
                <a:gd name="T6" fmla="*/ 26 w 26"/>
                <a:gd name="T7" fmla="*/ 13 h 155"/>
                <a:gd name="T8" fmla="*/ 13 w 26"/>
                <a:gd name="T9" fmla="*/ 26 h 155"/>
                <a:gd name="T10" fmla="*/ 13 w 26"/>
                <a:gd name="T11" fmla="*/ 155 h 155"/>
                <a:gd name="T12" fmla="*/ 1 w 26"/>
                <a:gd name="T13" fmla="*/ 143 h 155"/>
                <a:gd name="T14" fmla="*/ 1 w 26"/>
                <a:gd name="T15" fmla="*/ 64 h 155"/>
                <a:gd name="T16" fmla="*/ 13 w 26"/>
                <a:gd name="T17" fmla="*/ 52 h 155"/>
                <a:gd name="T18" fmla="*/ 25 w 26"/>
                <a:gd name="T19" fmla="*/ 64 h 155"/>
                <a:gd name="T20" fmla="*/ 25 w 26"/>
                <a:gd name="T21" fmla="*/ 143 h 155"/>
                <a:gd name="T22" fmla="*/ 13 w 26"/>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55">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55"/>
                  </a:moveTo>
                  <a:cubicBezTo>
                    <a:pt x="6" y="155"/>
                    <a:pt x="1" y="149"/>
                    <a:pt x="1" y="143"/>
                  </a:cubicBezTo>
                  <a:cubicBezTo>
                    <a:pt x="1" y="64"/>
                    <a:pt x="1" y="64"/>
                    <a:pt x="1" y="64"/>
                  </a:cubicBezTo>
                  <a:cubicBezTo>
                    <a:pt x="1" y="57"/>
                    <a:pt x="6" y="52"/>
                    <a:pt x="13" y="52"/>
                  </a:cubicBezTo>
                  <a:cubicBezTo>
                    <a:pt x="19" y="52"/>
                    <a:pt x="25" y="57"/>
                    <a:pt x="25" y="64"/>
                  </a:cubicBezTo>
                  <a:cubicBezTo>
                    <a:pt x="25" y="143"/>
                    <a:pt x="25" y="143"/>
                    <a:pt x="25" y="143"/>
                  </a:cubicBezTo>
                  <a:cubicBezTo>
                    <a:pt x="25" y="149"/>
                    <a:pt x="19" y="155"/>
                    <a:pt x="13" y="155"/>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8" name="Freeform 18"/>
            <p:cNvSpPr>
              <a:spLocks/>
            </p:cNvSpPr>
            <p:nvPr userDrawn="1"/>
          </p:nvSpPr>
          <p:spPr bwMode="auto">
            <a:xfrm>
              <a:off x="758" y="3865"/>
              <a:ext cx="23" cy="32"/>
            </a:xfrm>
            <a:custGeom>
              <a:avLst/>
              <a:gdLst>
                <a:gd name="T0" fmla="*/ 35 w 74"/>
                <a:gd name="T1" fmla="*/ 103 h 103"/>
                <a:gd name="T2" fmla="*/ 5 w 74"/>
                <a:gd name="T3" fmla="*/ 97 h 103"/>
                <a:gd name="T4" fmla="*/ 2 w 74"/>
                <a:gd name="T5" fmla="*/ 87 h 103"/>
                <a:gd name="T6" fmla="*/ 12 w 74"/>
                <a:gd name="T7" fmla="*/ 85 h 103"/>
                <a:gd name="T8" fmla="*/ 34 w 74"/>
                <a:gd name="T9" fmla="*/ 90 h 103"/>
                <a:gd name="T10" fmla="*/ 52 w 74"/>
                <a:gd name="T11" fmla="*/ 76 h 103"/>
                <a:gd name="T12" fmla="*/ 24 w 74"/>
                <a:gd name="T13" fmla="*/ 57 h 103"/>
                <a:gd name="T14" fmla="*/ 2 w 74"/>
                <a:gd name="T15" fmla="*/ 27 h 103"/>
                <a:gd name="T16" fmla="*/ 39 w 74"/>
                <a:gd name="T17" fmla="*/ 0 h 103"/>
                <a:gd name="T18" fmla="*/ 65 w 74"/>
                <a:gd name="T19" fmla="*/ 4 h 103"/>
                <a:gd name="T20" fmla="*/ 70 w 74"/>
                <a:gd name="T21" fmla="*/ 14 h 103"/>
                <a:gd name="T22" fmla="*/ 61 w 74"/>
                <a:gd name="T23" fmla="*/ 18 h 103"/>
                <a:gd name="T24" fmla="*/ 41 w 74"/>
                <a:gd name="T25" fmla="*/ 13 h 103"/>
                <a:gd name="T26" fmla="*/ 24 w 74"/>
                <a:gd name="T27" fmla="*/ 25 h 103"/>
                <a:gd name="T28" fmla="*/ 51 w 74"/>
                <a:gd name="T29" fmla="*/ 45 h 103"/>
                <a:gd name="T30" fmla="*/ 74 w 74"/>
                <a:gd name="T31" fmla="*/ 74 h 103"/>
                <a:gd name="T32" fmla="*/ 35 w 74"/>
                <a:gd name="T3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03">
                  <a:moveTo>
                    <a:pt x="35" y="103"/>
                  </a:moveTo>
                  <a:cubicBezTo>
                    <a:pt x="26" y="103"/>
                    <a:pt x="14" y="102"/>
                    <a:pt x="5" y="97"/>
                  </a:cubicBezTo>
                  <a:cubicBezTo>
                    <a:pt x="2" y="96"/>
                    <a:pt x="0" y="92"/>
                    <a:pt x="2" y="87"/>
                  </a:cubicBezTo>
                  <a:cubicBezTo>
                    <a:pt x="5" y="84"/>
                    <a:pt x="8" y="84"/>
                    <a:pt x="12" y="85"/>
                  </a:cubicBezTo>
                  <a:cubicBezTo>
                    <a:pt x="18" y="88"/>
                    <a:pt x="23" y="90"/>
                    <a:pt x="34" y="90"/>
                  </a:cubicBezTo>
                  <a:cubicBezTo>
                    <a:pt x="42" y="90"/>
                    <a:pt x="52" y="87"/>
                    <a:pt x="52" y="76"/>
                  </a:cubicBezTo>
                  <a:cubicBezTo>
                    <a:pt x="52" y="68"/>
                    <a:pt x="37" y="64"/>
                    <a:pt x="24" y="57"/>
                  </a:cubicBezTo>
                  <a:cubicBezTo>
                    <a:pt x="18" y="53"/>
                    <a:pt x="2" y="46"/>
                    <a:pt x="2" y="27"/>
                  </a:cubicBezTo>
                  <a:cubicBezTo>
                    <a:pt x="2" y="12"/>
                    <a:pt x="17" y="0"/>
                    <a:pt x="39" y="0"/>
                  </a:cubicBezTo>
                  <a:cubicBezTo>
                    <a:pt x="50" y="0"/>
                    <a:pt x="59" y="2"/>
                    <a:pt x="65" y="4"/>
                  </a:cubicBezTo>
                  <a:cubicBezTo>
                    <a:pt x="70" y="7"/>
                    <a:pt x="72" y="11"/>
                    <a:pt x="70" y="14"/>
                  </a:cubicBezTo>
                  <a:cubicBezTo>
                    <a:pt x="68" y="19"/>
                    <a:pt x="63" y="19"/>
                    <a:pt x="61" y="18"/>
                  </a:cubicBezTo>
                  <a:cubicBezTo>
                    <a:pt x="57" y="16"/>
                    <a:pt x="49" y="13"/>
                    <a:pt x="41" y="13"/>
                  </a:cubicBezTo>
                  <a:cubicBezTo>
                    <a:pt x="29" y="13"/>
                    <a:pt x="24" y="19"/>
                    <a:pt x="24" y="25"/>
                  </a:cubicBezTo>
                  <a:cubicBezTo>
                    <a:pt x="24" y="35"/>
                    <a:pt x="40" y="40"/>
                    <a:pt x="51" y="45"/>
                  </a:cubicBezTo>
                  <a:cubicBezTo>
                    <a:pt x="65" y="51"/>
                    <a:pt x="74" y="58"/>
                    <a:pt x="74" y="74"/>
                  </a:cubicBezTo>
                  <a:cubicBezTo>
                    <a:pt x="74" y="92"/>
                    <a:pt x="56" y="103"/>
                    <a:pt x="35"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29" name="Freeform 19"/>
            <p:cNvSpPr>
              <a:spLocks/>
            </p:cNvSpPr>
            <p:nvPr userDrawn="1"/>
          </p:nvSpPr>
          <p:spPr bwMode="auto">
            <a:xfrm>
              <a:off x="500" y="3774"/>
              <a:ext cx="41" cy="54"/>
            </a:xfrm>
            <a:custGeom>
              <a:avLst/>
              <a:gdLst>
                <a:gd name="T0" fmla="*/ 62 w 130"/>
                <a:gd name="T1" fmla="*/ 180 h 180"/>
                <a:gd name="T2" fmla="*/ 9 w 130"/>
                <a:gd name="T3" fmla="*/ 171 h 180"/>
                <a:gd name="T4" fmla="*/ 5 w 130"/>
                <a:gd name="T5" fmla="*/ 154 h 180"/>
                <a:gd name="T6" fmla="*/ 21 w 130"/>
                <a:gd name="T7" fmla="*/ 149 h 180"/>
                <a:gd name="T8" fmla="*/ 60 w 130"/>
                <a:gd name="T9" fmla="*/ 158 h 180"/>
                <a:gd name="T10" fmla="*/ 92 w 130"/>
                <a:gd name="T11" fmla="*/ 134 h 180"/>
                <a:gd name="T12" fmla="*/ 43 w 130"/>
                <a:gd name="T13" fmla="*/ 100 h 180"/>
                <a:gd name="T14" fmla="*/ 5 w 130"/>
                <a:gd name="T15" fmla="*/ 49 h 180"/>
                <a:gd name="T16" fmla="*/ 69 w 130"/>
                <a:gd name="T17" fmla="*/ 0 h 180"/>
                <a:gd name="T18" fmla="*/ 114 w 130"/>
                <a:gd name="T19" fmla="*/ 8 h 180"/>
                <a:gd name="T20" fmla="*/ 124 w 130"/>
                <a:gd name="T21" fmla="*/ 25 h 180"/>
                <a:gd name="T22" fmla="*/ 108 w 130"/>
                <a:gd name="T23" fmla="*/ 32 h 180"/>
                <a:gd name="T24" fmla="*/ 73 w 130"/>
                <a:gd name="T25" fmla="*/ 23 h 180"/>
                <a:gd name="T26" fmla="*/ 42 w 130"/>
                <a:gd name="T27" fmla="*/ 45 h 180"/>
                <a:gd name="T28" fmla="*/ 89 w 130"/>
                <a:gd name="T29" fmla="*/ 79 h 180"/>
                <a:gd name="T30" fmla="*/ 130 w 130"/>
                <a:gd name="T31" fmla="*/ 129 h 180"/>
                <a:gd name="T32" fmla="*/ 62 w 130"/>
                <a:gd name="T3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80">
                  <a:moveTo>
                    <a:pt x="62" y="180"/>
                  </a:moveTo>
                  <a:cubicBezTo>
                    <a:pt x="45" y="180"/>
                    <a:pt x="26" y="179"/>
                    <a:pt x="9" y="171"/>
                  </a:cubicBezTo>
                  <a:cubicBezTo>
                    <a:pt x="5" y="168"/>
                    <a:pt x="0" y="161"/>
                    <a:pt x="5" y="154"/>
                  </a:cubicBezTo>
                  <a:cubicBezTo>
                    <a:pt x="9" y="147"/>
                    <a:pt x="15" y="147"/>
                    <a:pt x="21" y="149"/>
                  </a:cubicBezTo>
                  <a:cubicBezTo>
                    <a:pt x="33" y="155"/>
                    <a:pt x="42" y="158"/>
                    <a:pt x="60" y="158"/>
                  </a:cubicBezTo>
                  <a:cubicBezTo>
                    <a:pt x="74" y="158"/>
                    <a:pt x="92" y="152"/>
                    <a:pt x="92" y="134"/>
                  </a:cubicBezTo>
                  <a:cubicBezTo>
                    <a:pt x="92" y="119"/>
                    <a:pt x="66" y="112"/>
                    <a:pt x="43" y="100"/>
                  </a:cubicBezTo>
                  <a:cubicBezTo>
                    <a:pt x="32" y="94"/>
                    <a:pt x="5" y="81"/>
                    <a:pt x="5" y="49"/>
                  </a:cubicBezTo>
                  <a:cubicBezTo>
                    <a:pt x="5" y="21"/>
                    <a:pt x="31" y="0"/>
                    <a:pt x="69" y="0"/>
                  </a:cubicBezTo>
                  <a:cubicBezTo>
                    <a:pt x="87" y="0"/>
                    <a:pt x="104" y="4"/>
                    <a:pt x="114" y="8"/>
                  </a:cubicBezTo>
                  <a:cubicBezTo>
                    <a:pt x="123" y="12"/>
                    <a:pt x="126" y="20"/>
                    <a:pt x="124" y="25"/>
                  </a:cubicBezTo>
                  <a:cubicBezTo>
                    <a:pt x="119" y="34"/>
                    <a:pt x="112" y="33"/>
                    <a:pt x="108" y="32"/>
                  </a:cubicBezTo>
                  <a:cubicBezTo>
                    <a:pt x="100" y="29"/>
                    <a:pt x="87" y="23"/>
                    <a:pt x="73" y="23"/>
                  </a:cubicBezTo>
                  <a:cubicBezTo>
                    <a:pt x="52" y="23"/>
                    <a:pt x="42" y="33"/>
                    <a:pt x="42" y="45"/>
                  </a:cubicBezTo>
                  <a:cubicBezTo>
                    <a:pt x="42" y="62"/>
                    <a:pt x="71" y="70"/>
                    <a:pt x="89" y="79"/>
                  </a:cubicBezTo>
                  <a:cubicBezTo>
                    <a:pt x="114" y="91"/>
                    <a:pt x="130" y="102"/>
                    <a:pt x="130" y="129"/>
                  </a:cubicBezTo>
                  <a:cubicBezTo>
                    <a:pt x="130" y="161"/>
                    <a:pt x="98" y="180"/>
                    <a:pt x="62"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0" name="Freeform 20"/>
            <p:cNvSpPr>
              <a:spLocks/>
            </p:cNvSpPr>
            <p:nvPr userDrawn="1"/>
          </p:nvSpPr>
          <p:spPr bwMode="auto">
            <a:xfrm>
              <a:off x="548" y="3774"/>
              <a:ext cx="43" cy="54"/>
            </a:xfrm>
            <a:custGeom>
              <a:avLst/>
              <a:gdLst>
                <a:gd name="T0" fmla="*/ 63 w 140"/>
                <a:gd name="T1" fmla="*/ 180 h 180"/>
                <a:gd name="T2" fmla="*/ 0 w 140"/>
                <a:gd name="T3" fmla="*/ 123 h 180"/>
                <a:gd name="T4" fmla="*/ 80 w 140"/>
                <a:gd name="T5" fmla="*/ 64 h 180"/>
                <a:gd name="T6" fmla="*/ 89 w 140"/>
                <a:gd name="T7" fmla="*/ 74 h 180"/>
                <a:gd name="T8" fmla="*/ 80 w 140"/>
                <a:gd name="T9" fmla="*/ 83 h 180"/>
                <a:gd name="T10" fmla="*/ 38 w 140"/>
                <a:gd name="T11" fmla="*/ 123 h 180"/>
                <a:gd name="T12" fmla="*/ 66 w 140"/>
                <a:gd name="T13" fmla="*/ 157 h 180"/>
                <a:gd name="T14" fmla="*/ 98 w 140"/>
                <a:gd name="T15" fmla="*/ 91 h 180"/>
                <a:gd name="T16" fmla="*/ 59 w 140"/>
                <a:gd name="T17" fmla="*/ 24 h 180"/>
                <a:gd name="T18" fmla="*/ 22 w 140"/>
                <a:gd name="T19" fmla="*/ 33 h 180"/>
                <a:gd name="T20" fmla="*/ 10 w 140"/>
                <a:gd name="T21" fmla="*/ 25 h 180"/>
                <a:gd name="T22" fmla="*/ 17 w 140"/>
                <a:gd name="T23" fmla="*/ 9 h 180"/>
                <a:gd name="T24" fmla="*/ 70 w 140"/>
                <a:gd name="T25" fmla="*/ 0 h 180"/>
                <a:gd name="T26" fmla="*/ 140 w 140"/>
                <a:gd name="T27" fmla="*/ 96 h 180"/>
                <a:gd name="T28" fmla="*/ 63 w 1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80">
                  <a:moveTo>
                    <a:pt x="63" y="180"/>
                  </a:moveTo>
                  <a:cubicBezTo>
                    <a:pt x="22" y="180"/>
                    <a:pt x="0" y="151"/>
                    <a:pt x="0" y="123"/>
                  </a:cubicBezTo>
                  <a:cubicBezTo>
                    <a:pt x="0" y="81"/>
                    <a:pt x="38" y="62"/>
                    <a:pt x="80" y="64"/>
                  </a:cubicBezTo>
                  <a:cubicBezTo>
                    <a:pt x="85" y="65"/>
                    <a:pt x="89" y="69"/>
                    <a:pt x="89" y="74"/>
                  </a:cubicBezTo>
                  <a:cubicBezTo>
                    <a:pt x="89" y="79"/>
                    <a:pt x="85" y="83"/>
                    <a:pt x="80" y="83"/>
                  </a:cubicBezTo>
                  <a:cubicBezTo>
                    <a:pt x="56" y="86"/>
                    <a:pt x="38" y="97"/>
                    <a:pt x="38" y="123"/>
                  </a:cubicBezTo>
                  <a:cubicBezTo>
                    <a:pt x="38" y="137"/>
                    <a:pt x="46" y="157"/>
                    <a:pt x="66" y="157"/>
                  </a:cubicBezTo>
                  <a:cubicBezTo>
                    <a:pt x="98" y="157"/>
                    <a:pt x="98" y="113"/>
                    <a:pt x="98" y="91"/>
                  </a:cubicBezTo>
                  <a:cubicBezTo>
                    <a:pt x="98" y="64"/>
                    <a:pt x="99" y="24"/>
                    <a:pt x="59" y="24"/>
                  </a:cubicBezTo>
                  <a:cubicBezTo>
                    <a:pt x="44" y="24"/>
                    <a:pt x="27" y="33"/>
                    <a:pt x="22" y="33"/>
                  </a:cubicBezTo>
                  <a:cubicBezTo>
                    <a:pt x="15" y="33"/>
                    <a:pt x="12" y="30"/>
                    <a:pt x="10" y="25"/>
                  </a:cubicBezTo>
                  <a:cubicBezTo>
                    <a:pt x="9" y="20"/>
                    <a:pt x="10" y="13"/>
                    <a:pt x="17" y="9"/>
                  </a:cubicBezTo>
                  <a:cubicBezTo>
                    <a:pt x="33" y="2"/>
                    <a:pt x="54" y="0"/>
                    <a:pt x="70" y="0"/>
                  </a:cubicBezTo>
                  <a:cubicBezTo>
                    <a:pt x="132" y="0"/>
                    <a:pt x="140" y="42"/>
                    <a:pt x="140" y="96"/>
                  </a:cubicBezTo>
                  <a:cubicBezTo>
                    <a:pt x="140" y="143"/>
                    <a:pt x="124" y="180"/>
                    <a:pt x="63"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1" name="Freeform 21"/>
            <p:cNvSpPr>
              <a:spLocks/>
            </p:cNvSpPr>
            <p:nvPr userDrawn="1"/>
          </p:nvSpPr>
          <p:spPr bwMode="auto">
            <a:xfrm>
              <a:off x="601" y="3774"/>
              <a:ext cx="46" cy="54"/>
            </a:xfrm>
            <a:custGeom>
              <a:avLst/>
              <a:gdLst>
                <a:gd name="T0" fmla="*/ 129 w 149"/>
                <a:gd name="T1" fmla="*/ 180 h 180"/>
                <a:gd name="T2" fmla="*/ 108 w 149"/>
                <a:gd name="T3" fmla="*/ 160 h 180"/>
                <a:gd name="T4" fmla="*/ 108 w 149"/>
                <a:gd name="T5" fmla="*/ 84 h 180"/>
                <a:gd name="T6" fmla="*/ 75 w 149"/>
                <a:gd name="T7" fmla="*/ 24 h 180"/>
                <a:gd name="T8" fmla="*/ 42 w 149"/>
                <a:gd name="T9" fmla="*/ 84 h 180"/>
                <a:gd name="T10" fmla="*/ 42 w 149"/>
                <a:gd name="T11" fmla="*/ 160 h 180"/>
                <a:gd name="T12" fmla="*/ 20 w 149"/>
                <a:gd name="T13" fmla="*/ 180 h 180"/>
                <a:gd name="T14" fmla="*/ 0 w 149"/>
                <a:gd name="T15" fmla="*/ 160 h 180"/>
                <a:gd name="T16" fmla="*/ 0 w 149"/>
                <a:gd name="T17" fmla="*/ 71 h 180"/>
                <a:gd name="T18" fmla="*/ 75 w 149"/>
                <a:gd name="T19" fmla="*/ 0 h 180"/>
                <a:gd name="T20" fmla="*/ 149 w 149"/>
                <a:gd name="T21" fmla="*/ 71 h 180"/>
                <a:gd name="T22" fmla="*/ 149 w 149"/>
                <a:gd name="T23" fmla="*/ 160 h 180"/>
                <a:gd name="T24" fmla="*/ 129 w 149"/>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0">
                  <a:moveTo>
                    <a:pt x="129" y="180"/>
                  </a:moveTo>
                  <a:cubicBezTo>
                    <a:pt x="117" y="180"/>
                    <a:pt x="108" y="171"/>
                    <a:pt x="108" y="160"/>
                  </a:cubicBezTo>
                  <a:cubicBezTo>
                    <a:pt x="108" y="84"/>
                    <a:pt x="108" y="84"/>
                    <a:pt x="108" y="84"/>
                  </a:cubicBezTo>
                  <a:cubicBezTo>
                    <a:pt x="108" y="57"/>
                    <a:pt x="108" y="24"/>
                    <a:pt x="75" y="24"/>
                  </a:cubicBezTo>
                  <a:cubicBezTo>
                    <a:pt x="41" y="24"/>
                    <a:pt x="42" y="57"/>
                    <a:pt x="42" y="84"/>
                  </a:cubicBezTo>
                  <a:cubicBezTo>
                    <a:pt x="42" y="160"/>
                    <a:pt x="42" y="160"/>
                    <a:pt x="42" y="160"/>
                  </a:cubicBezTo>
                  <a:cubicBezTo>
                    <a:pt x="42" y="171"/>
                    <a:pt x="32" y="180"/>
                    <a:pt x="20" y="180"/>
                  </a:cubicBezTo>
                  <a:cubicBezTo>
                    <a:pt x="9" y="180"/>
                    <a:pt x="0" y="171"/>
                    <a:pt x="0" y="160"/>
                  </a:cubicBezTo>
                  <a:cubicBezTo>
                    <a:pt x="0" y="71"/>
                    <a:pt x="0" y="71"/>
                    <a:pt x="0" y="71"/>
                  </a:cubicBezTo>
                  <a:cubicBezTo>
                    <a:pt x="0" y="33"/>
                    <a:pt x="26" y="0"/>
                    <a:pt x="75" y="0"/>
                  </a:cubicBezTo>
                  <a:cubicBezTo>
                    <a:pt x="123" y="0"/>
                    <a:pt x="149" y="33"/>
                    <a:pt x="149" y="71"/>
                  </a:cubicBezTo>
                  <a:cubicBezTo>
                    <a:pt x="149" y="160"/>
                    <a:pt x="149" y="160"/>
                    <a:pt x="149" y="160"/>
                  </a:cubicBezTo>
                  <a:cubicBezTo>
                    <a:pt x="149" y="171"/>
                    <a:pt x="140" y="180"/>
                    <a:pt x="129"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2" name="Freeform 22"/>
            <p:cNvSpPr>
              <a:spLocks/>
            </p:cNvSpPr>
            <p:nvPr userDrawn="1"/>
          </p:nvSpPr>
          <p:spPr bwMode="auto">
            <a:xfrm>
              <a:off x="654" y="3759"/>
              <a:ext cx="37" cy="69"/>
            </a:xfrm>
            <a:custGeom>
              <a:avLst/>
              <a:gdLst>
                <a:gd name="T0" fmla="*/ 108 w 118"/>
                <a:gd name="T1" fmla="*/ 227 h 228"/>
                <a:gd name="T2" fmla="*/ 96 w 118"/>
                <a:gd name="T3" fmla="*/ 228 h 228"/>
                <a:gd name="T4" fmla="*/ 40 w 118"/>
                <a:gd name="T5" fmla="*/ 201 h 228"/>
                <a:gd name="T6" fmla="*/ 28 w 118"/>
                <a:gd name="T7" fmla="*/ 153 h 228"/>
                <a:gd name="T8" fmla="*/ 29 w 118"/>
                <a:gd name="T9" fmla="*/ 79 h 228"/>
                <a:gd name="T10" fmla="*/ 27 w 118"/>
                <a:gd name="T11" fmla="*/ 77 h 228"/>
                <a:gd name="T12" fmla="*/ 12 w 118"/>
                <a:gd name="T13" fmla="*/ 77 h 228"/>
                <a:gd name="T14" fmla="*/ 0 w 118"/>
                <a:gd name="T15" fmla="*/ 65 h 228"/>
                <a:gd name="T16" fmla="*/ 12 w 118"/>
                <a:gd name="T17" fmla="*/ 52 h 228"/>
                <a:gd name="T18" fmla="*/ 28 w 118"/>
                <a:gd name="T19" fmla="*/ 52 h 228"/>
                <a:gd name="T20" fmla="*/ 29 w 118"/>
                <a:gd name="T21" fmla="*/ 51 h 228"/>
                <a:gd name="T22" fmla="*/ 29 w 118"/>
                <a:gd name="T23" fmla="*/ 21 h 228"/>
                <a:gd name="T24" fmla="*/ 50 w 118"/>
                <a:gd name="T25" fmla="*/ 0 h 228"/>
                <a:gd name="T26" fmla="*/ 70 w 118"/>
                <a:gd name="T27" fmla="*/ 21 h 228"/>
                <a:gd name="T28" fmla="*/ 70 w 118"/>
                <a:gd name="T29" fmla="*/ 51 h 228"/>
                <a:gd name="T30" fmla="*/ 72 w 118"/>
                <a:gd name="T31" fmla="*/ 52 h 228"/>
                <a:gd name="T32" fmla="*/ 101 w 118"/>
                <a:gd name="T33" fmla="*/ 52 h 228"/>
                <a:gd name="T34" fmla="*/ 113 w 118"/>
                <a:gd name="T35" fmla="*/ 65 h 228"/>
                <a:gd name="T36" fmla="*/ 101 w 118"/>
                <a:gd name="T37" fmla="*/ 77 h 228"/>
                <a:gd name="T38" fmla="*/ 72 w 118"/>
                <a:gd name="T39" fmla="*/ 77 h 228"/>
                <a:gd name="T40" fmla="*/ 70 w 118"/>
                <a:gd name="T41" fmla="*/ 79 h 228"/>
                <a:gd name="T42" fmla="*/ 70 w 118"/>
                <a:gd name="T43" fmla="*/ 139 h 228"/>
                <a:gd name="T44" fmla="*/ 74 w 118"/>
                <a:gd name="T45" fmla="*/ 184 h 228"/>
                <a:gd name="T46" fmla="*/ 108 w 118"/>
                <a:gd name="T47" fmla="*/ 208 h 228"/>
                <a:gd name="T48" fmla="*/ 118 w 118"/>
                <a:gd name="T49" fmla="*/ 218 h 228"/>
                <a:gd name="T50" fmla="*/ 108 w 118"/>
                <a:gd name="T51"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28">
                  <a:moveTo>
                    <a:pt x="108" y="227"/>
                  </a:moveTo>
                  <a:cubicBezTo>
                    <a:pt x="108" y="227"/>
                    <a:pt x="104" y="228"/>
                    <a:pt x="96" y="228"/>
                  </a:cubicBezTo>
                  <a:cubicBezTo>
                    <a:pt x="79" y="228"/>
                    <a:pt x="53" y="220"/>
                    <a:pt x="40" y="201"/>
                  </a:cubicBezTo>
                  <a:cubicBezTo>
                    <a:pt x="31" y="190"/>
                    <a:pt x="28" y="170"/>
                    <a:pt x="28" y="153"/>
                  </a:cubicBezTo>
                  <a:cubicBezTo>
                    <a:pt x="29" y="72"/>
                    <a:pt x="29" y="86"/>
                    <a:pt x="29" y="79"/>
                  </a:cubicBezTo>
                  <a:cubicBezTo>
                    <a:pt x="29" y="78"/>
                    <a:pt x="28" y="77"/>
                    <a:pt x="27" y="77"/>
                  </a:cubicBezTo>
                  <a:cubicBezTo>
                    <a:pt x="12" y="77"/>
                    <a:pt x="12" y="77"/>
                    <a:pt x="12" y="77"/>
                  </a:cubicBezTo>
                  <a:cubicBezTo>
                    <a:pt x="6" y="77"/>
                    <a:pt x="0" y="72"/>
                    <a:pt x="0" y="65"/>
                  </a:cubicBezTo>
                  <a:cubicBezTo>
                    <a:pt x="0" y="58"/>
                    <a:pt x="6" y="52"/>
                    <a:pt x="12" y="52"/>
                  </a:cubicBezTo>
                  <a:cubicBezTo>
                    <a:pt x="28" y="52"/>
                    <a:pt x="28" y="52"/>
                    <a:pt x="28" y="52"/>
                  </a:cubicBezTo>
                  <a:cubicBezTo>
                    <a:pt x="28" y="52"/>
                    <a:pt x="29" y="52"/>
                    <a:pt x="29" y="51"/>
                  </a:cubicBezTo>
                  <a:cubicBezTo>
                    <a:pt x="29" y="44"/>
                    <a:pt x="29" y="21"/>
                    <a:pt x="29" y="21"/>
                  </a:cubicBezTo>
                  <a:cubicBezTo>
                    <a:pt x="29" y="9"/>
                    <a:pt x="38" y="0"/>
                    <a:pt x="50" y="0"/>
                  </a:cubicBezTo>
                  <a:cubicBezTo>
                    <a:pt x="61" y="0"/>
                    <a:pt x="70" y="9"/>
                    <a:pt x="70" y="21"/>
                  </a:cubicBezTo>
                  <a:cubicBezTo>
                    <a:pt x="70" y="21"/>
                    <a:pt x="70" y="44"/>
                    <a:pt x="70" y="51"/>
                  </a:cubicBezTo>
                  <a:cubicBezTo>
                    <a:pt x="70" y="52"/>
                    <a:pt x="71" y="52"/>
                    <a:pt x="72" y="52"/>
                  </a:cubicBezTo>
                  <a:cubicBezTo>
                    <a:pt x="101" y="52"/>
                    <a:pt x="101" y="52"/>
                    <a:pt x="101" y="52"/>
                  </a:cubicBezTo>
                  <a:cubicBezTo>
                    <a:pt x="107" y="52"/>
                    <a:pt x="113" y="58"/>
                    <a:pt x="113" y="65"/>
                  </a:cubicBezTo>
                  <a:cubicBezTo>
                    <a:pt x="113" y="72"/>
                    <a:pt x="107" y="77"/>
                    <a:pt x="101" y="77"/>
                  </a:cubicBezTo>
                  <a:cubicBezTo>
                    <a:pt x="72" y="77"/>
                    <a:pt x="72" y="77"/>
                    <a:pt x="72" y="77"/>
                  </a:cubicBezTo>
                  <a:cubicBezTo>
                    <a:pt x="70" y="77"/>
                    <a:pt x="70" y="78"/>
                    <a:pt x="70" y="79"/>
                  </a:cubicBezTo>
                  <a:cubicBezTo>
                    <a:pt x="70" y="86"/>
                    <a:pt x="70" y="75"/>
                    <a:pt x="70" y="139"/>
                  </a:cubicBezTo>
                  <a:cubicBezTo>
                    <a:pt x="70" y="149"/>
                    <a:pt x="69" y="173"/>
                    <a:pt x="74" y="184"/>
                  </a:cubicBezTo>
                  <a:cubicBezTo>
                    <a:pt x="83" y="201"/>
                    <a:pt x="99" y="206"/>
                    <a:pt x="108" y="208"/>
                  </a:cubicBezTo>
                  <a:cubicBezTo>
                    <a:pt x="115" y="209"/>
                    <a:pt x="118" y="212"/>
                    <a:pt x="118" y="218"/>
                  </a:cubicBezTo>
                  <a:cubicBezTo>
                    <a:pt x="118" y="223"/>
                    <a:pt x="113" y="227"/>
                    <a:pt x="108" y="227"/>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3" name="Freeform 23"/>
            <p:cNvSpPr>
              <a:spLocks/>
            </p:cNvSpPr>
            <p:nvPr userDrawn="1"/>
          </p:nvSpPr>
          <p:spPr bwMode="auto">
            <a:xfrm>
              <a:off x="695" y="3774"/>
              <a:ext cx="43" cy="54"/>
            </a:xfrm>
            <a:custGeom>
              <a:avLst/>
              <a:gdLst>
                <a:gd name="T0" fmla="*/ 62 w 141"/>
                <a:gd name="T1" fmla="*/ 107 h 180"/>
                <a:gd name="T2" fmla="*/ 52 w 141"/>
                <a:gd name="T3" fmla="*/ 98 h 180"/>
                <a:gd name="T4" fmla="*/ 62 w 141"/>
                <a:gd name="T5" fmla="*/ 88 h 180"/>
                <a:gd name="T6" fmla="*/ 105 w 141"/>
                <a:gd name="T7" fmla="*/ 49 h 180"/>
                <a:gd name="T8" fmla="*/ 83 w 141"/>
                <a:gd name="T9" fmla="*/ 23 h 180"/>
                <a:gd name="T10" fmla="*/ 43 w 141"/>
                <a:gd name="T11" fmla="*/ 90 h 180"/>
                <a:gd name="T12" fmla="*/ 86 w 141"/>
                <a:gd name="T13" fmla="*/ 156 h 180"/>
                <a:gd name="T14" fmla="*/ 121 w 141"/>
                <a:gd name="T15" fmla="*/ 149 h 180"/>
                <a:gd name="T16" fmla="*/ 126 w 141"/>
                <a:gd name="T17" fmla="*/ 147 h 180"/>
                <a:gd name="T18" fmla="*/ 137 w 141"/>
                <a:gd name="T19" fmla="*/ 154 h 180"/>
                <a:gd name="T20" fmla="*/ 133 w 141"/>
                <a:gd name="T21" fmla="*/ 170 h 180"/>
                <a:gd name="T22" fmla="*/ 78 w 141"/>
                <a:gd name="T23" fmla="*/ 180 h 180"/>
                <a:gd name="T24" fmla="*/ 0 w 141"/>
                <a:gd name="T25" fmla="*/ 90 h 180"/>
                <a:gd name="T26" fmla="*/ 85 w 141"/>
                <a:gd name="T27" fmla="*/ 0 h 180"/>
                <a:gd name="T28" fmla="*/ 141 w 141"/>
                <a:gd name="T29" fmla="*/ 51 h 180"/>
                <a:gd name="T30" fmla="*/ 62 w 141"/>
                <a:gd name="T31" fmla="*/ 10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80">
                  <a:moveTo>
                    <a:pt x="62" y="107"/>
                  </a:moveTo>
                  <a:cubicBezTo>
                    <a:pt x="57" y="107"/>
                    <a:pt x="52" y="103"/>
                    <a:pt x="52" y="98"/>
                  </a:cubicBezTo>
                  <a:cubicBezTo>
                    <a:pt x="52" y="92"/>
                    <a:pt x="56" y="89"/>
                    <a:pt x="62" y="88"/>
                  </a:cubicBezTo>
                  <a:cubicBezTo>
                    <a:pt x="85" y="86"/>
                    <a:pt x="105" y="76"/>
                    <a:pt x="105" y="49"/>
                  </a:cubicBezTo>
                  <a:cubicBezTo>
                    <a:pt x="105" y="38"/>
                    <a:pt x="101" y="23"/>
                    <a:pt x="83" y="23"/>
                  </a:cubicBezTo>
                  <a:cubicBezTo>
                    <a:pt x="66" y="23"/>
                    <a:pt x="43" y="40"/>
                    <a:pt x="43" y="90"/>
                  </a:cubicBezTo>
                  <a:cubicBezTo>
                    <a:pt x="43" y="141"/>
                    <a:pt x="70" y="156"/>
                    <a:pt x="86" y="156"/>
                  </a:cubicBezTo>
                  <a:cubicBezTo>
                    <a:pt x="102" y="156"/>
                    <a:pt x="109" y="153"/>
                    <a:pt x="121" y="149"/>
                  </a:cubicBezTo>
                  <a:cubicBezTo>
                    <a:pt x="123" y="148"/>
                    <a:pt x="125" y="148"/>
                    <a:pt x="126" y="147"/>
                  </a:cubicBezTo>
                  <a:cubicBezTo>
                    <a:pt x="131" y="147"/>
                    <a:pt x="135" y="150"/>
                    <a:pt x="137" y="154"/>
                  </a:cubicBezTo>
                  <a:cubicBezTo>
                    <a:pt x="140" y="160"/>
                    <a:pt x="138" y="167"/>
                    <a:pt x="133" y="170"/>
                  </a:cubicBezTo>
                  <a:cubicBezTo>
                    <a:pt x="119" y="178"/>
                    <a:pt x="96" y="180"/>
                    <a:pt x="78" y="180"/>
                  </a:cubicBezTo>
                  <a:cubicBezTo>
                    <a:pt x="32" y="180"/>
                    <a:pt x="0" y="150"/>
                    <a:pt x="0" y="90"/>
                  </a:cubicBezTo>
                  <a:cubicBezTo>
                    <a:pt x="0" y="29"/>
                    <a:pt x="45" y="0"/>
                    <a:pt x="85" y="0"/>
                  </a:cubicBezTo>
                  <a:cubicBezTo>
                    <a:pt x="125" y="0"/>
                    <a:pt x="141" y="27"/>
                    <a:pt x="141" y="51"/>
                  </a:cubicBezTo>
                  <a:cubicBezTo>
                    <a:pt x="141" y="92"/>
                    <a:pt x="101" y="107"/>
                    <a:pt x="62" y="107"/>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4" name="Freeform 24"/>
            <p:cNvSpPr>
              <a:spLocks noEditPoints="1"/>
            </p:cNvSpPr>
            <p:nvPr userDrawn="1"/>
          </p:nvSpPr>
          <p:spPr bwMode="auto">
            <a:xfrm>
              <a:off x="745" y="3774"/>
              <a:ext cx="49" cy="54"/>
            </a:xfrm>
            <a:custGeom>
              <a:avLst/>
              <a:gdLst>
                <a:gd name="T0" fmla="*/ 78 w 157"/>
                <a:gd name="T1" fmla="*/ 180 h 180"/>
                <a:gd name="T2" fmla="*/ 0 w 157"/>
                <a:gd name="T3" fmla="*/ 90 h 180"/>
                <a:gd name="T4" fmla="*/ 78 w 157"/>
                <a:gd name="T5" fmla="*/ 0 h 180"/>
                <a:gd name="T6" fmla="*/ 157 w 157"/>
                <a:gd name="T7" fmla="*/ 90 h 180"/>
                <a:gd name="T8" fmla="*/ 78 w 157"/>
                <a:gd name="T9" fmla="*/ 180 h 180"/>
                <a:gd name="T10" fmla="*/ 78 w 157"/>
                <a:gd name="T11" fmla="*/ 23 h 180"/>
                <a:gd name="T12" fmla="*/ 42 w 157"/>
                <a:gd name="T13" fmla="*/ 90 h 180"/>
                <a:gd name="T14" fmla="*/ 78 w 157"/>
                <a:gd name="T15" fmla="*/ 158 h 180"/>
                <a:gd name="T16" fmla="*/ 115 w 157"/>
                <a:gd name="T17" fmla="*/ 90 h 180"/>
                <a:gd name="T18" fmla="*/ 78 w 157"/>
                <a:gd name="T19" fmla="*/ 2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80">
                  <a:moveTo>
                    <a:pt x="78" y="180"/>
                  </a:moveTo>
                  <a:cubicBezTo>
                    <a:pt x="33" y="180"/>
                    <a:pt x="0" y="150"/>
                    <a:pt x="0" y="90"/>
                  </a:cubicBezTo>
                  <a:cubicBezTo>
                    <a:pt x="0" y="30"/>
                    <a:pt x="33" y="0"/>
                    <a:pt x="78" y="0"/>
                  </a:cubicBezTo>
                  <a:cubicBezTo>
                    <a:pt x="124" y="0"/>
                    <a:pt x="157" y="30"/>
                    <a:pt x="157" y="90"/>
                  </a:cubicBezTo>
                  <a:cubicBezTo>
                    <a:pt x="157" y="150"/>
                    <a:pt x="124" y="180"/>
                    <a:pt x="78" y="180"/>
                  </a:cubicBezTo>
                  <a:close/>
                  <a:moveTo>
                    <a:pt x="78" y="23"/>
                  </a:moveTo>
                  <a:cubicBezTo>
                    <a:pt x="56" y="23"/>
                    <a:pt x="42" y="40"/>
                    <a:pt x="42" y="90"/>
                  </a:cubicBezTo>
                  <a:cubicBezTo>
                    <a:pt x="42" y="141"/>
                    <a:pt x="56" y="158"/>
                    <a:pt x="78" y="158"/>
                  </a:cubicBezTo>
                  <a:cubicBezTo>
                    <a:pt x="101" y="158"/>
                    <a:pt x="115" y="141"/>
                    <a:pt x="115" y="90"/>
                  </a:cubicBezTo>
                  <a:cubicBezTo>
                    <a:pt x="115" y="40"/>
                    <a:pt x="101" y="23"/>
                    <a:pt x="78" y="23"/>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5" name="Freeform 25"/>
            <p:cNvSpPr>
              <a:spLocks/>
            </p:cNvSpPr>
            <p:nvPr userDrawn="1"/>
          </p:nvSpPr>
          <p:spPr bwMode="auto">
            <a:xfrm>
              <a:off x="804" y="3774"/>
              <a:ext cx="46" cy="54"/>
            </a:xfrm>
            <a:custGeom>
              <a:avLst/>
              <a:gdLst>
                <a:gd name="T0" fmla="*/ 129 w 149"/>
                <a:gd name="T1" fmla="*/ 180 h 180"/>
                <a:gd name="T2" fmla="*/ 108 w 149"/>
                <a:gd name="T3" fmla="*/ 160 h 180"/>
                <a:gd name="T4" fmla="*/ 108 w 149"/>
                <a:gd name="T5" fmla="*/ 84 h 180"/>
                <a:gd name="T6" fmla="*/ 75 w 149"/>
                <a:gd name="T7" fmla="*/ 24 h 180"/>
                <a:gd name="T8" fmla="*/ 42 w 149"/>
                <a:gd name="T9" fmla="*/ 84 h 180"/>
                <a:gd name="T10" fmla="*/ 42 w 149"/>
                <a:gd name="T11" fmla="*/ 160 h 180"/>
                <a:gd name="T12" fmla="*/ 21 w 149"/>
                <a:gd name="T13" fmla="*/ 180 h 180"/>
                <a:gd name="T14" fmla="*/ 0 w 149"/>
                <a:gd name="T15" fmla="*/ 160 h 180"/>
                <a:gd name="T16" fmla="*/ 0 w 149"/>
                <a:gd name="T17" fmla="*/ 71 h 180"/>
                <a:gd name="T18" fmla="*/ 75 w 149"/>
                <a:gd name="T19" fmla="*/ 0 h 180"/>
                <a:gd name="T20" fmla="*/ 149 w 149"/>
                <a:gd name="T21" fmla="*/ 71 h 180"/>
                <a:gd name="T22" fmla="*/ 149 w 149"/>
                <a:gd name="T23" fmla="*/ 160 h 180"/>
                <a:gd name="T24" fmla="*/ 129 w 149"/>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0">
                  <a:moveTo>
                    <a:pt x="129" y="180"/>
                  </a:moveTo>
                  <a:cubicBezTo>
                    <a:pt x="117" y="180"/>
                    <a:pt x="108" y="171"/>
                    <a:pt x="108" y="160"/>
                  </a:cubicBezTo>
                  <a:cubicBezTo>
                    <a:pt x="108" y="84"/>
                    <a:pt x="108" y="84"/>
                    <a:pt x="108" y="84"/>
                  </a:cubicBezTo>
                  <a:cubicBezTo>
                    <a:pt x="108" y="57"/>
                    <a:pt x="109" y="24"/>
                    <a:pt x="75" y="24"/>
                  </a:cubicBezTo>
                  <a:cubicBezTo>
                    <a:pt x="41" y="24"/>
                    <a:pt x="42" y="57"/>
                    <a:pt x="42" y="84"/>
                  </a:cubicBezTo>
                  <a:cubicBezTo>
                    <a:pt x="42" y="160"/>
                    <a:pt x="42" y="160"/>
                    <a:pt x="42" y="160"/>
                  </a:cubicBezTo>
                  <a:cubicBezTo>
                    <a:pt x="42" y="171"/>
                    <a:pt x="32" y="180"/>
                    <a:pt x="21" y="180"/>
                  </a:cubicBezTo>
                  <a:cubicBezTo>
                    <a:pt x="9" y="180"/>
                    <a:pt x="0" y="171"/>
                    <a:pt x="0" y="160"/>
                  </a:cubicBezTo>
                  <a:cubicBezTo>
                    <a:pt x="0" y="71"/>
                    <a:pt x="0" y="71"/>
                    <a:pt x="0" y="71"/>
                  </a:cubicBezTo>
                  <a:cubicBezTo>
                    <a:pt x="0" y="33"/>
                    <a:pt x="26" y="0"/>
                    <a:pt x="75" y="0"/>
                  </a:cubicBezTo>
                  <a:cubicBezTo>
                    <a:pt x="123" y="0"/>
                    <a:pt x="149" y="33"/>
                    <a:pt x="149" y="71"/>
                  </a:cubicBezTo>
                  <a:cubicBezTo>
                    <a:pt x="149" y="160"/>
                    <a:pt x="149" y="160"/>
                    <a:pt x="149" y="160"/>
                  </a:cubicBezTo>
                  <a:cubicBezTo>
                    <a:pt x="149" y="171"/>
                    <a:pt x="140" y="180"/>
                    <a:pt x="129"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6" name="Rectangle 26"/>
            <p:cNvSpPr>
              <a:spLocks noChangeArrowheads="1"/>
            </p:cNvSpPr>
            <p:nvPr userDrawn="1"/>
          </p:nvSpPr>
          <p:spPr bwMode="auto">
            <a:xfrm>
              <a:off x="227" y="3634"/>
              <a:ext cx="65" cy="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7" name="Freeform 27"/>
            <p:cNvSpPr>
              <a:spLocks noEditPoints="1"/>
            </p:cNvSpPr>
            <p:nvPr userDrawn="1"/>
          </p:nvSpPr>
          <p:spPr bwMode="auto">
            <a:xfrm>
              <a:off x="371" y="3708"/>
              <a:ext cx="73" cy="188"/>
            </a:xfrm>
            <a:custGeom>
              <a:avLst/>
              <a:gdLst>
                <a:gd name="T0" fmla="*/ 165 w 234"/>
                <a:gd name="T1" fmla="*/ 542 h 620"/>
                <a:gd name="T2" fmla="*/ 123 w 234"/>
                <a:gd name="T3" fmla="*/ 579 h 620"/>
                <a:gd name="T4" fmla="*/ 197 w 234"/>
                <a:gd name="T5" fmla="*/ 620 h 620"/>
                <a:gd name="T6" fmla="*/ 234 w 234"/>
                <a:gd name="T7" fmla="*/ 576 h 620"/>
                <a:gd name="T8" fmla="*/ 165 w 234"/>
                <a:gd name="T9" fmla="*/ 542 h 620"/>
                <a:gd name="T10" fmla="*/ 89 w 234"/>
                <a:gd name="T11" fmla="*/ 465 h 620"/>
                <a:gd name="T12" fmla="*/ 46 w 234"/>
                <a:gd name="T13" fmla="*/ 500 h 620"/>
                <a:gd name="T14" fmla="*/ 81 w 234"/>
                <a:gd name="T15" fmla="*/ 542 h 620"/>
                <a:gd name="T16" fmla="*/ 122 w 234"/>
                <a:gd name="T17" fmla="*/ 508 h 620"/>
                <a:gd name="T18" fmla="*/ 123 w 234"/>
                <a:gd name="T19" fmla="*/ 507 h 620"/>
                <a:gd name="T20" fmla="*/ 89 w 234"/>
                <a:gd name="T21" fmla="*/ 465 h 620"/>
                <a:gd name="T22" fmla="*/ 20 w 234"/>
                <a:gd name="T23" fmla="*/ 167 h 620"/>
                <a:gd name="T24" fmla="*/ 0 w 234"/>
                <a:gd name="T25" fmla="*/ 220 h 620"/>
                <a:gd name="T26" fmla="*/ 42 w 234"/>
                <a:gd name="T27" fmla="*/ 310 h 620"/>
                <a:gd name="T28" fmla="*/ 0 w 234"/>
                <a:gd name="T29" fmla="*/ 400 h 620"/>
                <a:gd name="T30" fmla="*/ 19 w 234"/>
                <a:gd name="T31" fmla="*/ 453 h 620"/>
                <a:gd name="T32" fmla="*/ 45 w 234"/>
                <a:gd name="T33" fmla="*/ 431 h 620"/>
                <a:gd name="T34" fmla="*/ 61 w 234"/>
                <a:gd name="T35" fmla="*/ 413 h 620"/>
                <a:gd name="T36" fmla="*/ 42 w 234"/>
                <a:gd name="T37" fmla="*/ 310 h 620"/>
                <a:gd name="T38" fmla="*/ 61 w 234"/>
                <a:gd name="T39" fmla="*/ 207 h 620"/>
                <a:gd name="T40" fmla="*/ 45 w 234"/>
                <a:gd name="T41" fmla="*/ 189 h 620"/>
                <a:gd name="T42" fmla="*/ 20 w 234"/>
                <a:gd name="T43" fmla="*/ 167 h 620"/>
                <a:gd name="T44" fmla="*/ 81 w 234"/>
                <a:gd name="T45" fmla="*/ 78 h 620"/>
                <a:gd name="T46" fmla="*/ 47 w 234"/>
                <a:gd name="T47" fmla="*/ 120 h 620"/>
                <a:gd name="T48" fmla="*/ 89 w 234"/>
                <a:gd name="T49" fmla="*/ 155 h 620"/>
                <a:gd name="T50" fmla="*/ 123 w 234"/>
                <a:gd name="T51" fmla="*/ 113 h 620"/>
                <a:gd name="T52" fmla="*/ 122 w 234"/>
                <a:gd name="T53" fmla="*/ 112 h 620"/>
                <a:gd name="T54" fmla="*/ 81 w 234"/>
                <a:gd name="T55" fmla="*/ 78 h 620"/>
                <a:gd name="T56" fmla="*/ 197 w 234"/>
                <a:gd name="T57" fmla="*/ 0 h 620"/>
                <a:gd name="T58" fmla="*/ 123 w 234"/>
                <a:gd name="T59" fmla="*/ 42 h 620"/>
                <a:gd name="T60" fmla="*/ 165 w 234"/>
                <a:gd name="T61" fmla="*/ 78 h 620"/>
                <a:gd name="T62" fmla="*/ 234 w 234"/>
                <a:gd name="T63" fmla="*/ 44 h 620"/>
                <a:gd name="T64" fmla="*/ 197 w 234"/>
                <a:gd name="T6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620">
                  <a:moveTo>
                    <a:pt x="165" y="542"/>
                  </a:moveTo>
                  <a:cubicBezTo>
                    <a:pt x="152" y="555"/>
                    <a:pt x="138" y="567"/>
                    <a:pt x="123" y="579"/>
                  </a:cubicBezTo>
                  <a:cubicBezTo>
                    <a:pt x="146" y="595"/>
                    <a:pt x="171" y="609"/>
                    <a:pt x="197" y="620"/>
                  </a:cubicBezTo>
                  <a:cubicBezTo>
                    <a:pt x="210" y="606"/>
                    <a:pt x="223" y="591"/>
                    <a:pt x="234" y="576"/>
                  </a:cubicBezTo>
                  <a:cubicBezTo>
                    <a:pt x="209" y="568"/>
                    <a:pt x="186" y="556"/>
                    <a:pt x="165" y="542"/>
                  </a:cubicBezTo>
                  <a:moveTo>
                    <a:pt x="89" y="465"/>
                  </a:moveTo>
                  <a:cubicBezTo>
                    <a:pt x="76" y="478"/>
                    <a:pt x="62" y="490"/>
                    <a:pt x="46" y="500"/>
                  </a:cubicBezTo>
                  <a:cubicBezTo>
                    <a:pt x="57" y="515"/>
                    <a:pt x="68" y="529"/>
                    <a:pt x="81" y="542"/>
                  </a:cubicBezTo>
                  <a:cubicBezTo>
                    <a:pt x="96" y="532"/>
                    <a:pt x="109" y="521"/>
                    <a:pt x="122" y="508"/>
                  </a:cubicBezTo>
                  <a:cubicBezTo>
                    <a:pt x="122" y="508"/>
                    <a:pt x="123" y="507"/>
                    <a:pt x="123" y="507"/>
                  </a:cubicBezTo>
                  <a:cubicBezTo>
                    <a:pt x="110" y="494"/>
                    <a:pt x="99" y="480"/>
                    <a:pt x="89" y="465"/>
                  </a:cubicBezTo>
                  <a:moveTo>
                    <a:pt x="20" y="167"/>
                  </a:moveTo>
                  <a:cubicBezTo>
                    <a:pt x="12" y="184"/>
                    <a:pt x="5" y="202"/>
                    <a:pt x="0" y="220"/>
                  </a:cubicBezTo>
                  <a:cubicBezTo>
                    <a:pt x="25" y="242"/>
                    <a:pt x="42" y="274"/>
                    <a:pt x="42" y="310"/>
                  </a:cubicBezTo>
                  <a:cubicBezTo>
                    <a:pt x="42" y="346"/>
                    <a:pt x="25" y="379"/>
                    <a:pt x="0" y="400"/>
                  </a:cubicBezTo>
                  <a:cubicBezTo>
                    <a:pt x="5" y="419"/>
                    <a:pt x="11" y="436"/>
                    <a:pt x="19" y="453"/>
                  </a:cubicBezTo>
                  <a:cubicBezTo>
                    <a:pt x="29" y="447"/>
                    <a:pt x="37" y="439"/>
                    <a:pt x="45" y="431"/>
                  </a:cubicBezTo>
                  <a:cubicBezTo>
                    <a:pt x="51" y="426"/>
                    <a:pt x="57" y="420"/>
                    <a:pt x="61" y="413"/>
                  </a:cubicBezTo>
                  <a:cubicBezTo>
                    <a:pt x="49" y="381"/>
                    <a:pt x="42" y="346"/>
                    <a:pt x="42" y="310"/>
                  </a:cubicBezTo>
                  <a:cubicBezTo>
                    <a:pt x="42" y="274"/>
                    <a:pt x="49" y="239"/>
                    <a:pt x="61" y="207"/>
                  </a:cubicBezTo>
                  <a:cubicBezTo>
                    <a:pt x="57" y="200"/>
                    <a:pt x="51" y="194"/>
                    <a:pt x="45" y="189"/>
                  </a:cubicBezTo>
                  <a:cubicBezTo>
                    <a:pt x="38" y="181"/>
                    <a:pt x="29" y="174"/>
                    <a:pt x="20" y="167"/>
                  </a:cubicBezTo>
                  <a:moveTo>
                    <a:pt x="81" y="78"/>
                  </a:moveTo>
                  <a:cubicBezTo>
                    <a:pt x="69" y="91"/>
                    <a:pt x="57" y="105"/>
                    <a:pt x="47" y="120"/>
                  </a:cubicBezTo>
                  <a:cubicBezTo>
                    <a:pt x="62" y="130"/>
                    <a:pt x="76" y="142"/>
                    <a:pt x="89" y="155"/>
                  </a:cubicBezTo>
                  <a:cubicBezTo>
                    <a:pt x="99" y="140"/>
                    <a:pt x="110" y="126"/>
                    <a:pt x="123" y="113"/>
                  </a:cubicBezTo>
                  <a:cubicBezTo>
                    <a:pt x="123" y="113"/>
                    <a:pt x="122" y="112"/>
                    <a:pt x="122" y="112"/>
                  </a:cubicBezTo>
                  <a:cubicBezTo>
                    <a:pt x="109" y="100"/>
                    <a:pt x="96" y="88"/>
                    <a:pt x="81" y="78"/>
                  </a:cubicBezTo>
                  <a:moveTo>
                    <a:pt x="197" y="0"/>
                  </a:moveTo>
                  <a:cubicBezTo>
                    <a:pt x="170" y="11"/>
                    <a:pt x="146" y="25"/>
                    <a:pt x="123" y="42"/>
                  </a:cubicBezTo>
                  <a:cubicBezTo>
                    <a:pt x="138" y="53"/>
                    <a:pt x="152" y="65"/>
                    <a:pt x="165" y="78"/>
                  </a:cubicBezTo>
                  <a:cubicBezTo>
                    <a:pt x="186" y="64"/>
                    <a:pt x="209" y="52"/>
                    <a:pt x="234" y="44"/>
                  </a:cubicBezTo>
                  <a:cubicBezTo>
                    <a:pt x="223" y="29"/>
                    <a:pt x="210" y="14"/>
                    <a:pt x="197" y="0"/>
                  </a:cubicBezTo>
                </a:path>
              </a:pathLst>
            </a:custGeom>
            <a:solidFill>
              <a:srgbClr val="009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8" name="Freeform 28"/>
            <p:cNvSpPr>
              <a:spLocks noEditPoints="1"/>
            </p:cNvSpPr>
            <p:nvPr userDrawn="1"/>
          </p:nvSpPr>
          <p:spPr bwMode="auto">
            <a:xfrm>
              <a:off x="409" y="3736"/>
              <a:ext cx="52" cy="132"/>
            </a:xfrm>
            <a:custGeom>
              <a:avLst/>
              <a:gdLst>
                <a:gd name="T0" fmla="*/ 103 w 166"/>
                <a:gd name="T1" fmla="*/ 362 h 438"/>
                <a:gd name="T2" fmla="*/ 76 w 166"/>
                <a:gd name="T3" fmla="*/ 409 h 438"/>
                <a:gd name="T4" fmla="*/ 142 w 166"/>
                <a:gd name="T5" fmla="*/ 438 h 438"/>
                <a:gd name="T6" fmla="*/ 166 w 166"/>
                <a:gd name="T7" fmla="*/ 388 h 438"/>
                <a:gd name="T8" fmla="*/ 103 w 166"/>
                <a:gd name="T9" fmla="*/ 362 h 438"/>
                <a:gd name="T10" fmla="*/ 34 w 166"/>
                <a:gd name="T11" fmla="*/ 64 h 438"/>
                <a:gd name="T12" fmla="*/ 0 w 166"/>
                <a:gd name="T13" fmla="*/ 112 h 438"/>
                <a:gd name="T14" fmla="*/ 27 w 166"/>
                <a:gd name="T15" fmla="*/ 219 h 438"/>
                <a:gd name="T16" fmla="*/ 0 w 166"/>
                <a:gd name="T17" fmla="*/ 326 h 438"/>
                <a:gd name="T18" fmla="*/ 34 w 166"/>
                <a:gd name="T19" fmla="*/ 374 h 438"/>
                <a:gd name="T20" fmla="*/ 61 w 166"/>
                <a:gd name="T21" fmla="*/ 322 h 438"/>
                <a:gd name="T22" fmla="*/ 27 w 166"/>
                <a:gd name="T23" fmla="*/ 219 h 438"/>
                <a:gd name="T24" fmla="*/ 61 w 166"/>
                <a:gd name="T25" fmla="*/ 116 h 438"/>
                <a:gd name="T26" fmla="*/ 34 w 166"/>
                <a:gd name="T27" fmla="*/ 64 h 438"/>
                <a:gd name="T28" fmla="*/ 142 w 166"/>
                <a:gd name="T29" fmla="*/ 0 h 438"/>
                <a:gd name="T30" fmla="*/ 76 w 166"/>
                <a:gd name="T31" fmla="*/ 29 h 438"/>
                <a:gd name="T32" fmla="*/ 103 w 166"/>
                <a:gd name="T33" fmla="*/ 76 h 438"/>
                <a:gd name="T34" fmla="*/ 166 w 166"/>
                <a:gd name="T35" fmla="*/ 50 h 438"/>
                <a:gd name="T36" fmla="*/ 142 w 166"/>
                <a:gd name="T3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438">
                  <a:moveTo>
                    <a:pt x="103" y="362"/>
                  </a:moveTo>
                  <a:cubicBezTo>
                    <a:pt x="95" y="378"/>
                    <a:pt x="86" y="394"/>
                    <a:pt x="76" y="409"/>
                  </a:cubicBezTo>
                  <a:cubicBezTo>
                    <a:pt x="96" y="422"/>
                    <a:pt x="118" y="431"/>
                    <a:pt x="142" y="438"/>
                  </a:cubicBezTo>
                  <a:cubicBezTo>
                    <a:pt x="151" y="421"/>
                    <a:pt x="159" y="405"/>
                    <a:pt x="166" y="388"/>
                  </a:cubicBezTo>
                  <a:cubicBezTo>
                    <a:pt x="143" y="383"/>
                    <a:pt x="122" y="374"/>
                    <a:pt x="103" y="362"/>
                  </a:cubicBezTo>
                  <a:moveTo>
                    <a:pt x="34" y="64"/>
                  </a:moveTo>
                  <a:cubicBezTo>
                    <a:pt x="21" y="78"/>
                    <a:pt x="9" y="94"/>
                    <a:pt x="0" y="112"/>
                  </a:cubicBezTo>
                  <a:cubicBezTo>
                    <a:pt x="17" y="144"/>
                    <a:pt x="27" y="180"/>
                    <a:pt x="27" y="219"/>
                  </a:cubicBezTo>
                  <a:cubicBezTo>
                    <a:pt x="27" y="258"/>
                    <a:pt x="17" y="294"/>
                    <a:pt x="0" y="326"/>
                  </a:cubicBezTo>
                  <a:cubicBezTo>
                    <a:pt x="9" y="344"/>
                    <a:pt x="21" y="360"/>
                    <a:pt x="34" y="374"/>
                  </a:cubicBezTo>
                  <a:cubicBezTo>
                    <a:pt x="45" y="358"/>
                    <a:pt x="54" y="340"/>
                    <a:pt x="61" y="322"/>
                  </a:cubicBezTo>
                  <a:cubicBezTo>
                    <a:pt x="40" y="293"/>
                    <a:pt x="27" y="258"/>
                    <a:pt x="27" y="219"/>
                  </a:cubicBezTo>
                  <a:cubicBezTo>
                    <a:pt x="27" y="180"/>
                    <a:pt x="40" y="145"/>
                    <a:pt x="61" y="116"/>
                  </a:cubicBezTo>
                  <a:cubicBezTo>
                    <a:pt x="54" y="98"/>
                    <a:pt x="45" y="80"/>
                    <a:pt x="34" y="64"/>
                  </a:cubicBezTo>
                  <a:moveTo>
                    <a:pt x="142" y="0"/>
                  </a:moveTo>
                  <a:cubicBezTo>
                    <a:pt x="118" y="7"/>
                    <a:pt x="96" y="16"/>
                    <a:pt x="76" y="29"/>
                  </a:cubicBezTo>
                  <a:cubicBezTo>
                    <a:pt x="86" y="44"/>
                    <a:pt x="95" y="60"/>
                    <a:pt x="103" y="76"/>
                  </a:cubicBezTo>
                  <a:cubicBezTo>
                    <a:pt x="122" y="64"/>
                    <a:pt x="143" y="55"/>
                    <a:pt x="166" y="50"/>
                  </a:cubicBezTo>
                  <a:cubicBezTo>
                    <a:pt x="159" y="33"/>
                    <a:pt x="151" y="16"/>
                    <a:pt x="142" y="0"/>
                  </a:cubicBezTo>
                </a:path>
              </a:pathLst>
            </a:custGeom>
            <a:solidFill>
              <a:srgbClr val="0AA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39" name="Freeform 29"/>
            <p:cNvSpPr>
              <a:spLocks/>
            </p:cNvSpPr>
            <p:nvPr userDrawn="1"/>
          </p:nvSpPr>
          <p:spPr bwMode="auto">
            <a:xfrm>
              <a:off x="447" y="3767"/>
              <a:ext cx="22" cy="71"/>
            </a:xfrm>
            <a:custGeom>
              <a:avLst/>
              <a:gdLst>
                <a:gd name="T0" fmla="*/ 60 w 71"/>
                <a:gd name="T1" fmla="*/ 0 h 234"/>
                <a:gd name="T2" fmla="*/ 0 w 71"/>
                <a:gd name="T3" fmla="*/ 27 h 234"/>
                <a:gd name="T4" fmla="*/ 12 w 71"/>
                <a:gd name="T5" fmla="*/ 117 h 234"/>
                <a:gd name="T6" fmla="*/ 0 w 71"/>
                <a:gd name="T7" fmla="*/ 207 h 234"/>
                <a:gd name="T8" fmla="*/ 60 w 71"/>
                <a:gd name="T9" fmla="*/ 234 h 234"/>
                <a:gd name="T10" fmla="*/ 71 w 71"/>
                <a:gd name="T11" fmla="*/ 180 h 234"/>
                <a:gd name="T12" fmla="*/ 12 w 71"/>
                <a:gd name="T13" fmla="*/ 117 h 234"/>
                <a:gd name="T14" fmla="*/ 71 w 71"/>
                <a:gd name="T15" fmla="*/ 54 h 234"/>
                <a:gd name="T16" fmla="*/ 60 w 71"/>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34">
                  <a:moveTo>
                    <a:pt x="60" y="0"/>
                  </a:moveTo>
                  <a:cubicBezTo>
                    <a:pt x="37" y="3"/>
                    <a:pt x="17" y="13"/>
                    <a:pt x="0" y="27"/>
                  </a:cubicBezTo>
                  <a:cubicBezTo>
                    <a:pt x="8" y="56"/>
                    <a:pt x="12" y="86"/>
                    <a:pt x="12" y="117"/>
                  </a:cubicBezTo>
                  <a:cubicBezTo>
                    <a:pt x="12" y="148"/>
                    <a:pt x="8" y="178"/>
                    <a:pt x="0" y="207"/>
                  </a:cubicBezTo>
                  <a:cubicBezTo>
                    <a:pt x="17" y="221"/>
                    <a:pt x="37" y="231"/>
                    <a:pt x="60" y="234"/>
                  </a:cubicBezTo>
                  <a:cubicBezTo>
                    <a:pt x="65" y="216"/>
                    <a:pt x="69" y="198"/>
                    <a:pt x="71" y="180"/>
                  </a:cubicBezTo>
                  <a:cubicBezTo>
                    <a:pt x="38" y="178"/>
                    <a:pt x="12" y="151"/>
                    <a:pt x="12" y="117"/>
                  </a:cubicBezTo>
                  <a:cubicBezTo>
                    <a:pt x="12" y="83"/>
                    <a:pt x="38" y="56"/>
                    <a:pt x="71" y="54"/>
                  </a:cubicBezTo>
                  <a:cubicBezTo>
                    <a:pt x="69" y="36"/>
                    <a:pt x="65" y="18"/>
                    <a:pt x="60" y="0"/>
                  </a:cubicBezTo>
                </a:path>
              </a:pathLst>
            </a:custGeom>
            <a:solidFill>
              <a:srgbClr val="004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0" name="Freeform 30"/>
            <p:cNvSpPr>
              <a:spLocks noEditPoints="1"/>
            </p:cNvSpPr>
            <p:nvPr userDrawn="1"/>
          </p:nvSpPr>
          <p:spPr bwMode="auto">
            <a:xfrm>
              <a:off x="375" y="3708"/>
              <a:ext cx="72" cy="188"/>
            </a:xfrm>
            <a:custGeom>
              <a:avLst/>
              <a:gdLst>
                <a:gd name="T0" fmla="*/ 69 w 234"/>
                <a:gd name="T1" fmla="*/ 542 h 620"/>
                <a:gd name="T2" fmla="*/ 0 w 234"/>
                <a:gd name="T3" fmla="*/ 576 h 620"/>
                <a:gd name="T4" fmla="*/ 37 w 234"/>
                <a:gd name="T5" fmla="*/ 620 h 620"/>
                <a:gd name="T6" fmla="*/ 111 w 234"/>
                <a:gd name="T7" fmla="*/ 579 h 620"/>
                <a:gd name="T8" fmla="*/ 69 w 234"/>
                <a:gd name="T9" fmla="*/ 542 h 620"/>
                <a:gd name="T10" fmla="*/ 145 w 234"/>
                <a:gd name="T11" fmla="*/ 465 h 620"/>
                <a:gd name="T12" fmla="*/ 111 w 234"/>
                <a:gd name="T13" fmla="*/ 507 h 620"/>
                <a:gd name="T14" fmla="*/ 112 w 234"/>
                <a:gd name="T15" fmla="*/ 508 h 620"/>
                <a:gd name="T16" fmla="*/ 153 w 234"/>
                <a:gd name="T17" fmla="*/ 542 h 620"/>
                <a:gd name="T18" fmla="*/ 187 w 234"/>
                <a:gd name="T19" fmla="*/ 500 h 620"/>
                <a:gd name="T20" fmla="*/ 145 w 234"/>
                <a:gd name="T21" fmla="*/ 465 h 620"/>
                <a:gd name="T22" fmla="*/ 214 w 234"/>
                <a:gd name="T23" fmla="*/ 167 h 620"/>
                <a:gd name="T24" fmla="*/ 188 w 234"/>
                <a:gd name="T25" fmla="*/ 189 h 620"/>
                <a:gd name="T26" fmla="*/ 172 w 234"/>
                <a:gd name="T27" fmla="*/ 207 h 620"/>
                <a:gd name="T28" fmla="*/ 192 w 234"/>
                <a:gd name="T29" fmla="*/ 310 h 620"/>
                <a:gd name="T30" fmla="*/ 172 w 234"/>
                <a:gd name="T31" fmla="*/ 413 h 620"/>
                <a:gd name="T32" fmla="*/ 188 w 234"/>
                <a:gd name="T33" fmla="*/ 431 h 620"/>
                <a:gd name="T34" fmla="*/ 214 w 234"/>
                <a:gd name="T35" fmla="*/ 453 h 620"/>
                <a:gd name="T36" fmla="*/ 234 w 234"/>
                <a:gd name="T37" fmla="*/ 400 h 620"/>
                <a:gd name="T38" fmla="*/ 192 w 234"/>
                <a:gd name="T39" fmla="*/ 310 h 620"/>
                <a:gd name="T40" fmla="*/ 234 w 234"/>
                <a:gd name="T41" fmla="*/ 220 h 620"/>
                <a:gd name="T42" fmla="*/ 214 w 234"/>
                <a:gd name="T43" fmla="*/ 167 h 620"/>
                <a:gd name="T44" fmla="*/ 153 w 234"/>
                <a:gd name="T45" fmla="*/ 78 h 620"/>
                <a:gd name="T46" fmla="*/ 112 w 234"/>
                <a:gd name="T47" fmla="*/ 112 h 620"/>
                <a:gd name="T48" fmla="*/ 111 w 234"/>
                <a:gd name="T49" fmla="*/ 113 h 620"/>
                <a:gd name="T50" fmla="*/ 145 w 234"/>
                <a:gd name="T51" fmla="*/ 155 h 620"/>
                <a:gd name="T52" fmla="*/ 187 w 234"/>
                <a:gd name="T53" fmla="*/ 120 h 620"/>
                <a:gd name="T54" fmla="*/ 153 w 234"/>
                <a:gd name="T55" fmla="*/ 78 h 620"/>
                <a:gd name="T56" fmla="*/ 37 w 234"/>
                <a:gd name="T57" fmla="*/ 0 h 620"/>
                <a:gd name="T58" fmla="*/ 0 w 234"/>
                <a:gd name="T59" fmla="*/ 44 h 620"/>
                <a:gd name="T60" fmla="*/ 69 w 234"/>
                <a:gd name="T61" fmla="*/ 78 h 620"/>
                <a:gd name="T62" fmla="*/ 111 w 234"/>
                <a:gd name="T63" fmla="*/ 42 h 620"/>
                <a:gd name="T64" fmla="*/ 37 w 234"/>
                <a:gd name="T6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620">
                  <a:moveTo>
                    <a:pt x="69" y="542"/>
                  </a:moveTo>
                  <a:cubicBezTo>
                    <a:pt x="48" y="556"/>
                    <a:pt x="24" y="568"/>
                    <a:pt x="0" y="576"/>
                  </a:cubicBezTo>
                  <a:cubicBezTo>
                    <a:pt x="11" y="591"/>
                    <a:pt x="24" y="606"/>
                    <a:pt x="37" y="620"/>
                  </a:cubicBezTo>
                  <a:cubicBezTo>
                    <a:pt x="63" y="609"/>
                    <a:pt x="88" y="595"/>
                    <a:pt x="111" y="579"/>
                  </a:cubicBezTo>
                  <a:cubicBezTo>
                    <a:pt x="96" y="568"/>
                    <a:pt x="82" y="555"/>
                    <a:pt x="69" y="542"/>
                  </a:cubicBezTo>
                  <a:moveTo>
                    <a:pt x="145" y="465"/>
                  </a:moveTo>
                  <a:cubicBezTo>
                    <a:pt x="135" y="480"/>
                    <a:pt x="124" y="494"/>
                    <a:pt x="111" y="507"/>
                  </a:cubicBezTo>
                  <a:cubicBezTo>
                    <a:pt x="111" y="507"/>
                    <a:pt x="112" y="508"/>
                    <a:pt x="112" y="508"/>
                  </a:cubicBezTo>
                  <a:cubicBezTo>
                    <a:pt x="124" y="520"/>
                    <a:pt x="138" y="532"/>
                    <a:pt x="153" y="542"/>
                  </a:cubicBezTo>
                  <a:cubicBezTo>
                    <a:pt x="165" y="529"/>
                    <a:pt x="177" y="515"/>
                    <a:pt x="187" y="500"/>
                  </a:cubicBezTo>
                  <a:cubicBezTo>
                    <a:pt x="172" y="490"/>
                    <a:pt x="158" y="478"/>
                    <a:pt x="145" y="465"/>
                  </a:cubicBezTo>
                  <a:moveTo>
                    <a:pt x="214" y="167"/>
                  </a:moveTo>
                  <a:cubicBezTo>
                    <a:pt x="205" y="174"/>
                    <a:pt x="196" y="181"/>
                    <a:pt x="188" y="189"/>
                  </a:cubicBezTo>
                  <a:cubicBezTo>
                    <a:pt x="183" y="194"/>
                    <a:pt x="177" y="200"/>
                    <a:pt x="172" y="207"/>
                  </a:cubicBezTo>
                  <a:cubicBezTo>
                    <a:pt x="185" y="239"/>
                    <a:pt x="192" y="274"/>
                    <a:pt x="192" y="310"/>
                  </a:cubicBezTo>
                  <a:cubicBezTo>
                    <a:pt x="192" y="346"/>
                    <a:pt x="185" y="381"/>
                    <a:pt x="172" y="413"/>
                  </a:cubicBezTo>
                  <a:cubicBezTo>
                    <a:pt x="177" y="420"/>
                    <a:pt x="183" y="426"/>
                    <a:pt x="188" y="431"/>
                  </a:cubicBezTo>
                  <a:cubicBezTo>
                    <a:pt x="196" y="439"/>
                    <a:pt x="205" y="446"/>
                    <a:pt x="214" y="453"/>
                  </a:cubicBezTo>
                  <a:cubicBezTo>
                    <a:pt x="222" y="436"/>
                    <a:pt x="229" y="418"/>
                    <a:pt x="234" y="400"/>
                  </a:cubicBezTo>
                  <a:cubicBezTo>
                    <a:pt x="208" y="378"/>
                    <a:pt x="192" y="346"/>
                    <a:pt x="192" y="310"/>
                  </a:cubicBezTo>
                  <a:cubicBezTo>
                    <a:pt x="192" y="274"/>
                    <a:pt x="208" y="242"/>
                    <a:pt x="234" y="220"/>
                  </a:cubicBezTo>
                  <a:cubicBezTo>
                    <a:pt x="229" y="202"/>
                    <a:pt x="222" y="184"/>
                    <a:pt x="214" y="167"/>
                  </a:cubicBezTo>
                  <a:moveTo>
                    <a:pt x="153" y="78"/>
                  </a:moveTo>
                  <a:cubicBezTo>
                    <a:pt x="138" y="88"/>
                    <a:pt x="124" y="100"/>
                    <a:pt x="112" y="112"/>
                  </a:cubicBezTo>
                  <a:cubicBezTo>
                    <a:pt x="112" y="112"/>
                    <a:pt x="111" y="113"/>
                    <a:pt x="111" y="113"/>
                  </a:cubicBezTo>
                  <a:cubicBezTo>
                    <a:pt x="124" y="126"/>
                    <a:pt x="135" y="140"/>
                    <a:pt x="145" y="155"/>
                  </a:cubicBezTo>
                  <a:cubicBezTo>
                    <a:pt x="158" y="142"/>
                    <a:pt x="172" y="130"/>
                    <a:pt x="187" y="120"/>
                  </a:cubicBezTo>
                  <a:cubicBezTo>
                    <a:pt x="177" y="105"/>
                    <a:pt x="165" y="91"/>
                    <a:pt x="153" y="78"/>
                  </a:cubicBezTo>
                  <a:moveTo>
                    <a:pt x="37" y="0"/>
                  </a:moveTo>
                  <a:cubicBezTo>
                    <a:pt x="24" y="14"/>
                    <a:pt x="11" y="29"/>
                    <a:pt x="0" y="44"/>
                  </a:cubicBezTo>
                  <a:cubicBezTo>
                    <a:pt x="25" y="52"/>
                    <a:pt x="48" y="64"/>
                    <a:pt x="69" y="78"/>
                  </a:cubicBezTo>
                  <a:cubicBezTo>
                    <a:pt x="82" y="65"/>
                    <a:pt x="96" y="53"/>
                    <a:pt x="111" y="42"/>
                  </a:cubicBezTo>
                  <a:cubicBezTo>
                    <a:pt x="88" y="25"/>
                    <a:pt x="63" y="11"/>
                    <a:pt x="37" y="0"/>
                  </a:cubicBezTo>
                </a:path>
              </a:pathLst>
            </a:custGeom>
            <a:solidFill>
              <a:srgbClr val="F1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1" name="Freeform 31"/>
            <p:cNvSpPr>
              <a:spLocks noEditPoints="1"/>
            </p:cNvSpPr>
            <p:nvPr userDrawn="1"/>
          </p:nvSpPr>
          <p:spPr bwMode="auto">
            <a:xfrm>
              <a:off x="396" y="3721"/>
              <a:ext cx="26" cy="163"/>
            </a:xfrm>
            <a:custGeom>
              <a:avLst/>
              <a:gdLst>
                <a:gd name="T0" fmla="*/ 42 w 84"/>
                <a:gd name="T1" fmla="*/ 465 h 537"/>
                <a:gd name="T2" fmla="*/ 41 w 84"/>
                <a:gd name="T3" fmla="*/ 466 h 537"/>
                <a:gd name="T4" fmla="*/ 0 w 84"/>
                <a:gd name="T5" fmla="*/ 500 h 537"/>
                <a:gd name="T6" fmla="*/ 42 w 84"/>
                <a:gd name="T7" fmla="*/ 537 h 537"/>
                <a:gd name="T8" fmla="*/ 84 w 84"/>
                <a:gd name="T9" fmla="*/ 500 h 537"/>
                <a:gd name="T10" fmla="*/ 43 w 84"/>
                <a:gd name="T11" fmla="*/ 466 h 537"/>
                <a:gd name="T12" fmla="*/ 42 w 84"/>
                <a:gd name="T13" fmla="*/ 465 h 537"/>
                <a:gd name="T14" fmla="*/ 42 w 84"/>
                <a:gd name="T15" fmla="*/ 0 h 537"/>
                <a:gd name="T16" fmla="*/ 0 w 84"/>
                <a:gd name="T17" fmla="*/ 36 h 537"/>
                <a:gd name="T18" fmla="*/ 41 w 84"/>
                <a:gd name="T19" fmla="*/ 70 h 537"/>
                <a:gd name="T20" fmla="*/ 42 w 84"/>
                <a:gd name="T21" fmla="*/ 71 h 537"/>
                <a:gd name="T22" fmla="*/ 43 w 84"/>
                <a:gd name="T23" fmla="*/ 70 h 537"/>
                <a:gd name="T24" fmla="*/ 84 w 84"/>
                <a:gd name="T25" fmla="*/ 36 h 537"/>
                <a:gd name="T26" fmla="*/ 42 w 84"/>
                <a:gd name="T2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37">
                  <a:moveTo>
                    <a:pt x="42" y="465"/>
                  </a:moveTo>
                  <a:cubicBezTo>
                    <a:pt x="42" y="465"/>
                    <a:pt x="41" y="466"/>
                    <a:pt x="41" y="466"/>
                  </a:cubicBezTo>
                  <a:cubicBezTo>
                    <a:pt x="28" y="479"/>
                    <a:pt x="15" y="490"/>
                    <a:pt x="0" y="500"/>
                  </a:cubicBezTo>
                  <a:cubicBezTo>
                    <a:pt x="13" y="513"/>
                    <a:pt x="27" y="526"/>
                    <a:pt x="42" y="537"/>
                  </a:cubicBezTo>
                  <a:cubicBezTo>
                    <a:pt x="57" y="525"/>
                    <a:pt x="71" y="513"/>
                    <a:pt x="84" y="500"/>
                  </a:cubicBezTo>
                  <a:cubicBezTo>
                    <a:pt x="69" y="490"/>
                    <a:pt x="55" y="478"/>
                    <a:pt x="43" y="466"/>
                  </a:cubicBezTo>
                  <a:cubicBezTo>
                    <a:pt x="43" y="466"/>
                    <a:pt x="42" y="465"/>
                    <a:pt x="42" y="465"/>
                  </a:cubicBezTo>
                  <a:moveTo>
                    <a:pt x="42" y="0"/>
                  </a:moveTo>
                  <a:cubicBezTo>
                    <a:pt x="27" y="11"/>
                    <a:pt x="13" y="23"/>
                    <a:pt x="0" y="36"/>
                  </a:cubicBezTo>
                  <a:cubicBezTo>
                    <a:pt x="15" y="46"/>
                    <a:pt x="28" y="58"/>
                    <a:pt x="41" y="70"/>
                  </a:cubicBezTo>
                  <a:cubicBezTo>
                    <a:pt x="41" y="70"/>
                    <a:pt x="42" y="71"/>
                    <a:pt x="42" y="71"/>
                  </a:cubicBezTo>
                  <a:cubicBezTo>
                    <a:pt x="42" y="71"/>
                    <a:pt x="43" y="70"/>
                    <a:pt x="43" y="70"/>
                  </a:cubicBezTo>
                  <a:cubicBezTo>
                    <a:pt x="55" y="58"/>
                    <a:pt x="69" y="46"/>
                    <a:pt x="84" y="36"/>
                  </a:cubicBezTo>
                  <a:cubicBezTo>
                    <a:pt x="71" y="23"/>
                    <a:pt x="57" y="11"/>
                    <a:pt x="42" y="0"/>
                  </a:cubicBezTo>
                </a:path>
              </a:pathLst>
            </a:custGeom>
            <a:solidFill>
              <a:srgbClr val="0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2" name="Freeform 32"/>
            <p:cNvSpPr>
              <a:spLocks noEditPoints="1"/>
            </p:cNvSpPr>
            <p:nvPr userDrawn="1"/>
          </p:nvSpPr>
          <p:spPr bwMode="auto">
            <a:xfrm>
              <a:off x="420" y="3745"/>
              <a:ext cx="21" cy="115"/>
            </a:xfrm>
            <a:custGeom>
              <a:avLst/>
              <a:gdLst>
                <a:gd name="T0" fmla="*/ 27 w 69"/>
                <a:gd name="T1" fmla="*/ 293 h 380"/>
                <a:gd name="T2" fmla="*/ 0 w 69"/>
                <a:gd name="T3" fmla="*/ 345 h 380"/>
                <a:gd name="T4" fmla="*/ 42 w 69"/>
                <a:gd name="T5" fmla="*/ 380 h 380"/>
                <a:gd name="T6" fmla="*/ 69 w 69"/>
                <a:gd name="T7" fmla="*/ 333 h 380"/>
                <a:gd name="T8" fmla="*/ 43 w 69"/>
                <a:gd name="T9" fmla="*/ 311 h 380"/>
                <a:gd name="T10" fmla="*/ 27 w 69"/>
                <a:gd name="T11" fmla="*/ 293 h 380"/>
                <a:gd name="T12" fmla="*/ 42 w 69"/>
                <a:gd name="T13" fmla="*/ 0 h 380"/>
                <a:gd name="T14" fmla="*/ 0 w 69"/>
                <a:gd name="T15" fmla="*/ 35 h 380"/>
                <a:gd name="T16" fmla="*/ 27 w 69"/>
                <a:gd name="T17" fmla="*/ 87 h 380"/>
                <a:gd name="T18" fmla="*/ 43 w 69"/>
                <a:gd name="T19" fmla="*/ 69 h 380"/>
                <a:gd name="T20" fmla="*/ 69 w 69"/>
                <a:gd name="T21" fmla="*/ 47 h 380"/>
                <a:gd name="T22" fmla="*/ 42 w 69"/>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380">
                  <a:moveTo>
                    <a:pt x="27" y="293"/>
                  </a:moveTo>
                  <a:cubicBezTo>
                    <a:pt x="20" y="311"/>
                    <a:pt x="11" y="329"/>
                    <a:pt x="0" y="345"/>
                  </a:cubicBezTo>
                  <a:cubicBezTo>
                    <a:pt x="13" y="358"/>
                    <a:pt x="27" y="370"/>
                    <a:pt x="42" y="380"/>
                  </a:cubicBezTo>
                  <a:cubicBezTo>
                    <a:pt x="52" y="365"/>
                    <a:pt x="61" y="349"/>
                    <a:pt x="69" y="333"/>
                  </a:cubicBezTo>
                  <a:cubicBezTo>
                    <a:pt x="60" y="326"/>
                    <a:pt x="51" y="319"/>
                    <a:pt x="43" y="311"/>
                  </a:cubicBezTo>
                  <a:cubicBezTo>
                    <a:pt x="38" y="306"/>
                    <a:pt x="32" y="300"/>
                    <a:pt x="27" y="293"/>
                  </a:cubicBezTo>
                  <a:moveTo>
                    <a:pt x="42" y="0"/>
                  </a:moveTo>
                  <a:cubicBezTo>
                    <a:pt x="27" y="10"/>
                    <a:pt x="13" y="22"/>
                    <a:pt x="0" y="35"/>
                  </a:cubicBezTo>
                  <a:cubicBezTo>
                    <a:pt x="11" y="51"/>
                    <a:pt x="20" y="69"/>
                    <a:pt x="27" y="87"/>
                  </a:cubicBezTo>
                  <a:cubicBezTo>
                    <a:pt x="32" y="80"/>
                    <a:pt x="38" y="74"/>
                    <a:pt x="43" y="69"/>
                  </a:cubicBezTo>
                  <a:cubicBezTo>
                    <a:pt x="51" y="61"/>
                    <a:pt x="60" y="54"/>
                    <a:pt x="69" y="47"/>
                  </a:cubicBezTo>
                  <a:cubicBezTo>
                    <a:pt x="61" y="31"/>
                    <a:pt x="52" y="15"/>
                    <a:pt x="42" y="0"/>
                  </a:cubicBezTo>
                </a:path>
              </a:pathLst>
            </a:custGeom>
            <a:solidFill>
              <a:srgbClr val="09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3" name="Freeform 33"/>
            <p:cNvSpPr>
              <a:spLocks/>
            </p:cNvSpPr>
            <p:nvPr userDrawn="1"/>
          </p:nvSpPr>
          <p:spPr bwMode="auto">
            <a:xfrm>
              <a:off x="434" y="3775"/>
              <a:ext cx="17" cy="54"/>
            </a:xfrm>
            <a:custGeom>
              <a:avLst/>
              <a:gdLst>
                <a:gd name="T0" fmla="*/ 42 w 54"/>
                <a:gd name="T1" fmla="*/ 0 h 180"/>
                <a:gd name="T2" fmla="*/ 0 w 54"/>
                <a:gd name="T3" fmla="*/ 90 h 180"/>
                <a:gd name="T4" fmla="*/ 42 w 54"/>
                <a:gd name="T5" fmla="*/ 180 h 180"/>
                <a:gd name="T6" fmla="*/ 54 w 54"/>
                <a:gd name="T7" fmla="*/ 90 h 180"/>
                <a:gd name="T8" fmla="*/ 42 w 54"/>
                <a:gd name="T9" fmla="*/ 0 h 180"/>
              </a:gdLst>
              <a:ahLst/>
              <a:cxnLst>
                <a:cxn ang="0">
                  <a:pos x="T0" y="T1"/>
                </a:cxn>
                <a:cxn ang="0">
                  <a:pos x="T2" y="T3"/>
                </a:cxn>
                <a:cxn ang="0">
                  <a:pos x="T4" y="T5"/>
                </a:cxn>
                <a:cxn ang="0">
                  <a:pos x="T6" y="T7"/>
                </a:cxn>
                <a:cxn ang="0">
                  <a:pos x="T8" y="T9"/>
                </a:cxn>
              </a:cxnLst>
              <a:rect l="0" t="0" r="r" b="b"/>
              <a:pathLst>
                <a:path w="54" h="180">
                  <a:moveTo>
                    <a:pt x="42" y="0"/>
                  </a:moveTo>
                  <a:cubicBezTo>
                    <a:pt x="16" y="22"/>
                    <a:pt x="0" y="54"/>
                    <a:pt x="0" y="90"/>
                  </a:cubicBezTo>
                  <a:cubicBezTo>
                    <a:pt x="0" y="126"/>
                    <a:pt x="16" y="158"/>
                    <a:pt x="42" y="180"/>
                  </a:cubicBezTo>
                  <a:cubicBezTo>
                    <a:pt x="50" y="151"/>
                    <a:pt x="54" y="121"/>
                    <a:pt x="54" y="90"/>
                  </a:cubicBezTo>
                  <a:cubicBezTo>
                    <a:pt x="54" y="59"/>
                    <a:pt x="50" y="29"/>
                    <a:pt x="42" y="0"/>
                  </a:cubicBezTo>
                </a:path>
              </a:pathLst>
            </a:custGeom>
            <a:solidFill>
              <a:srgbClr val="002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4" name="Freeform 34"/>
            <p:cNvSpPr>
              <a:spLocks noEditPoints="1"/>
            </p:cNvSpPr>
            <p:nvPr userDrawn="1"/>
          </p:nvSpPr>
          <p:spPr bwMode="auto">
            <a:xfrm>
              <a:off x="358" y="3736"/>
              <a:ext cx="51" cy="132"/>
            </a:xfrm>
            <a:custGeom>
              <a:avLst/>
              <a:gdLst>
                <a:gd name="T0" fmla="*/ 62 w 166"/>
                <a:gd name="T1" fmla="*/ 362 h 438"/>
                <a:gd name="T2" fmla="*/ 0 w 166"/>
                <a:gd name="T3" fmla="*/ 388 h 438"/>
                <a:gd name="T4" fmla="*/ 24 w 166"/>
                <a:gd name="T5" fmla="*/ 438 h 438"/>
                <a:gd name="T6" fmla="*/ 89 w 166"/>
                <a:gd name="T7" fmla="*/ 409 h 438"/>
                <a:gd name="T8" fmla="*/ 62 w 166"/>
                <a:gd name="T9" fmla="*/ 362 h 438"/>
                <a:gd name="T10" fmla="*/ 132 w 166"/>
                <a:gd name="T11" fmla="*/ 64 h 438"/>
                <a:gd name="T12" fmla="*/ 104 w 166"/>
                <a:gd name="T13" fmla="*/ 116 h 438"/>
                <a:gd name="T14" fmla="*/ 139 w 166"/>
                <a:gd name="T15" fmla="*/ 219 h 438"/>
                <a:gd name="T16" fmla="*/ 104 w 166"/>
                <a:gd name="T17" fmla="*/ 322 h 438"/>
                <a:gd name="T18" fmla="*/ 132 w 166"/>
                <a:gd name="T19" fmla="*/ 374 h 438"/>
                <a:gd name="T20" fmla="*/ 166 w 166"/>
                <a:gd name="T21" fmla="*/ 326 h 438"/>
                <a:gd name="T22" fmla="*/ 139 w 166"/>
                <a:gd name="T23" fmla="*/ 219 h 438"/>
                <a:gd name="T24" fmla="*/ 166 w 166"/>
                <a:gd name="T25" fmla="*/ 112 h 438"/>
                <a:gd name="T26" fmla="*/ 132 w 166"/>
                <a:gd name="T27" fmla="*/ 64 h 438"/>
                <a:gd name="T28" fmla="*/ 24 w 166"/>
                <a:gd name="T29" fmla="*/ 0 h 438"/>
                <a:gd name="T30" fmla="*/ 0 w 166"/>
                <a:gd name="T31" fmla="*/ 50 h 438"/>
                <a:gd name="T32" fmla="*/ 63 w 166"/>
                <a:gd name="T33" fmla="*/ 76 h 438"/>
                <a:gd name="T34" fmla="*/ 90 w 166"/>
                <a:gd name="T35" fmla="*/ 29 h 438"/>
                <a:gd name="T36" fmla="*/ 24 w 166"/>
                <a:gd name="T3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438">
                  <a:moveTo>
                    <a:pt x="62" y="362"/>
                  </a:moveTo>
                  <a:cubicBezTo>
                    <a:pt x="44" y="374"/>
                    <a:pt x="23" y="383"/>
                    <a:pt x="0" y="388"/>
                  </a:cubicBezTo>
                  <a:cubicBezTo>
                    <a:pt x="7" y="405"/>
                    <a:pt x="15" y="421"/>
                    <a:pt x="24" y="438"/>
                  </a:cubicBezTo>
                  <a:cubicBezTo>
                    <a:pt x="48" y="432"/>
                    <a:pt x="69" y="422"/>
                    <a:pt x="89" y="409"/>
                  </a:cubicBezTo>
                  <a:cubicBezTo>
                    <a:pt x="79" y="394"/>
                    <a:pt x="70" y="379"/>
                    <a:pt x="62" y="362"/>
                  </a:cubicBezTo>
                  <a:moveTo>
                    <a:pt x="132" y="64"/>
                  </a:moveTo>
                  <a:cubicBezTo>
                    <a:pt x="121" y="80"/>
                    <a:pt x="112" y="98"/>
                    <a:pt x="104" y="116"/>
                  </a:cubicBezTo>
                  <a:cubicBezTo>
                    <a:pt x="126" y="145"/>
                    <a:pt x="139" y="180"/>
                    <a:pt x="139" y="219"/>
                  </a:cubicBezTo>
                  <a:cubicBezTo>
                    <a:pt x="139" y="258"/>
                    <a:pt x="126" y="293"/>
                    <a:pt x="104" y="322"/>
                  </a:cubicBezTo>
                  <a:cubicBezTo>
                    <a:pt x="112" y="340"/>
                    <a:pt x="121" y="358"/>
                    <a:pt x="132" y="374"/>
                  </a:cubicBezTo>
                  <a:cubicBezTo>
                    <a:pt x="145" y="360"/>
                    <a:pt x="157" y="344"/>
                    <a:pt x="166" y="326"/>
                  </a:cubicBezTo>
                  <a:cubicBezTo>
                    <a:pt x="149" y="294"/>
                    <a:pt x="139" y="258"/>
                    <a:pt x="139" y="219"/>
                  </a:cubicBezTo>
                  <a:cubicBezTo>
                    <a:pt x="139" y="180"/>
                    <a:pt x="149" y="144"/>
                    <a:pt x="166" y="112"/>
                  </a:cubicBezTo>
                  <a:cubicBezTo>
                    <a:pt x="157" y="94"/>
                    <a:pt x="145" y="78"/>
                    <a:pt x="132" y="64"/>
                  </a:cubicBezTo>
                  <a:moveTo>
                    <a:pt x="24" y="0"/>
                  </a:moveTo>
                  <a:cubicBezTo>
                    <a:pt x="15" y="16"/>
                    <a:pt x="7" y="33"/>
                    <a:pt x="0" y="50"/>
                  </a:cubicBezTo>
                  <a:cubicBezTo>
                    <a:pt x="23" y="55"/>
                    <a:pt x="44" y="64"/>
                    <a:pt x="63" y="76"/>
                  </a:cubicBezTo>
                  <a:cubicBezTo>
                    <a:pt x="70" y="60"/>
                    <a:pt x="79" y="44"/>
                    <a:pt x="90" y="29"/>
                  </a:cubicBezTo>
                  <a:cubicBezTo>
                    <a:pt x="70" y="16"/>
                    <a:pt x="48" y="7"/>
                    <a:pt x="24" y="0"/>
                  </a:cubicBezTo>
                </a:path>
              </a:pathLst>
            </a:custGeom>
            <a:solidFill>
              <a:srgbClr val="E20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5" name="Freeform 35"/>
            <p:cNvSpPr>
              <a:spLocks noEditPoints="1"/>
            </p:cNvSpPr>
            <p:nvPr userDrawn="1"/>
          </p:nvSpPr>
          <p:spPr bwMode="auto">
            <a:xfrm>
              <a:off x="377" y="3745"/>
              <a:ext cx="22" cy="115"/>
            </a:xfrm>
            <a:custGeom>
              <a:avLst/>
              <a:gdLst>
                <a:gd name="T0" fmla="*/ 42 w 70"/>
                <a:gd name="T1" fmla="*/ 293 h 380"/>
                <a:gd name="T2" fmla="*/ 26 w 70"/>
                <a:gd name="T3" fmla="*/ 311 h 380"/>
                <a:gd name="T4" fmla="*/ 0 w 70"/>
                <a:gd name="T5" fmla="*/ 333 h 380"/>
                <a:gd name="T6" fmla="*/ 27 w 70"/>
                <a:gd name="T7" fmla="*/ 380 h 380"/>
                <a:gd name="T8" fmla="*/ 70 w 70"/>
                <a:gd name="T9" fmla="*/ 345 h 380"/>
                <a:gd name="T10" fmla="*/ 42 w 70"/>
                <a:gd name="T11" fmla="*/ 293 h 380"/>
                <a:gd name="T12" fmla="*/ 28 w 70"/>
                <a:gd name="T13" fmla="*/ 0 h 380"/>
                <a:gd name="T14" fmla="*/ 1 w 70"/>
                <a:gd name="T15" fmla="*/ 47 h 380"/>
                <a:gd name="T16" fmla="*/ 26 w 70"/>
                <a:gd name="T17" fmla="*/ 69 h 380"/>
                <a:gd name="T18" fmla="*/ 42 w 70"/>
                <a:gd name="T19" fmla="*/ 87 h 380"/>
                <a:gd name="T20" fmla="*/ 70 w 70"/>
                <a:gd name="T21" fmla="*/ 35 h 380"/>
                <a:gd name="T22" fmla="*/ 28 w 70"/>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380">
                  <a:moveTo>
                    <a:pt x="42" y="293"/>
                  </a:moveTo>
                  <a:cubicBezTo>
                    <a:pt x="38" y="300"/>
                    <a:pt x="32" y="306"/>
                    <a:pt x="26" y="311"/>
                  </a:cubicBezTo>
                  <a:cubicBezTo>
                    <a:pt x="18" y="319"/>
                    <a:pt x="10" y="327"/>
                    <a:pt x="0" y="333"/>
                  </a:cubicBezTo>
                  <a:cubicBezTo>
                    <a:pt x="8" y="350"/>
                    <a:pt x="17" y="365"/>
                    <a:pt x="27" y="380"/>
                  </a:cubicBezTo>
                  <a:cubicBezTo>
                    <a:pt x="43" y="370"/>
                    <a:pt x="57" y="358"/>
                    <a:pt x="70" y="345"/>
                  </a:cubicBezTo>
                  <a:cubicBezTo>
                    <a:pt x="59" y="329"/>
                    <a:pt x="50" y="311"/>
                    <a:pt x="42" y="293"/>
                  </a:cubicBezTo>
                  <a:moveTo>
                    <a:pt x="28" y="0"/>
                  </a:moveTo>
                  <a:cubicBezTo>
                    <a:pt x="17" y="15"/>
                    <a:pt x="8" y="31"/>
                    <a:pt x="1" y="47"/>
                  </a:cubicBezTo>
                  <a:cubicBezTo>
                    <a:pt x="10" y="54"/>
                    <a:pt x="19" y="61"/>
                    <a:pt x="26" y="69"/>
                  </a:cubicBezTo>
                  <a:cubicBezTo>
                    <a:pt x="32" y="74"/>
                    <a:pt x="38" y="80"/>
                    <a:pt x="42" y="87"/>
                  </a:cubicBezTo>
                  <a:cubicBezTo>
                    <a:pt x="50" y="69"/>
                    <a:pt x="59" y="51"/>
                    <a:pt x="70" y="35"/>
                  </a:cubicBezTo>
                  <a:cubicBezTo>
                    <a:pt x="57" y="22"/>
                    <a:pt x="43" y="10"/>
                    <a:pt x="28" y="0"/>
                  </a:cubicBezTo>
                </a:path>
              </a:pathLst>
            </a:custGeom>
            <a:solidFill>
              <a:srgbClr val="000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6" name="Freeform 36"/>
            <p:cNvSpPr>
              <a:spLocks/>
            </p:cNvSpPr>
            <p:nvPr userDrawn="1"/>
          </p:nvSpPr>
          <p:spPr bwMode="auto">
            <a:xfrm>
              <a:off x="401" y="3770"/>
              <a:ext cx="17" cy="64"/>
            </a:xfrm>
            <a:custGeom>
              <a:avLst/>
              <a:gdLst>
                <a:gd name="T0" fmla="*/ 27 w 54"/>
                <a:gd name="T1" fmla="*/ 0 h 214"/>
                <a:gd name="T2" fmla="*/ 0 w 54"/>
                <a:gd name="T3" fmla="*/ 107 h 214"/>
                <a:gd name="T4" fmla="*/ 27 w 54"/>
                <a:gd name="T5" fmla="*/ 214 h 214"/>
                <a:gd name="T6" fmla="*/ 54 w 54"/>
                <a:gd name="T7" fmla="*/ 107 h 214"/>
                <a:gd name="T8" fmla="*/ 27 w 54"/>
                <a:gd name="T9" fmla="*/ 0 h 214"/>
              </a:gdLst>
              <a:ahLst/>
              <a:cxnLst>
                <a:cxn ang="0">
                  <a:pos x="T0" y="T1"/>
                </a:cxn>
                <a:cxn ang="0">
                  <a:pos x="T2" y="T3"/>
                </a:cxn>
                <a:cxn ang="0">
                  <a:pos x="T4" y="T5"/>
                </a:cxn>
                <a:cxn ang="0">
                  <a:pos x="T6" y="T7"/>
                </a:cxn>
                <a:cxn ang="0">
                  <a:pos x="T8" y="T9"/>
                </a:cxn>
              </a:cxnLst>
              <a:rect l="0" t="0" r="r" b="b"/>
              <a:pathLst>
                <a:path w="54" h="214">
                  <a:moveTo>
                    <a:pt x="27" y="0"/>
                  </a:moveTo>
                  <a:cubicBezTo>
                    <a:pt x="10" y="32"/>
                    <a:pt x="0" y="68"/>
                    <a:pt x="0" y="107"/>
                  </a:cubicBezTo>
                  <a:cubicBezTo>
                    <a:pt x="0" y="146"/>
                    <a:pt x="10" y="182"/>
                    <a:pt x="27" y="214"/>
                  </a:cubicBezTo>
                  <a:cubicBezTo>
                    <a:pt x="44" y="182"/>
                    <a:pt x="54" y="146"/>
                    <a:pt x="54" y="107"/>
                  </a:cubicBezTo>
                  <a:cubicBezTo>
                    <a:pt x="54" y="68"/>
                    <a:pt x="44" y="32"/>
                    <a:pt x="27" y="0"/>
                  </a:cubicBezTo>
                </a:path>
              </a:pathLst>
            </a:custGeom>
            <a:solidFill>
              <a:srgbClr val="09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7" name="Freeform 37"/>
            <p:cNvSpPr>
              <a:spLocks/>
            </p:cNvSpPr>
            <p:nvPr userDrawn="1"/>
          </p:nvSpPr>
          <p:spPr bwMode="auto">
            <a:xfrm>
              <a:off x="349" y="3767"/>
              <a:ext cx="22" cy="71"/>
            </a:xfrm>
            <a:custGeom>
              <a:avLst/>
              <a:gdLst>
                <a:gd name="T0" fmla="*/ 11 w 71"/>
                <a:gd name="T1" fmla="*/ 0 h 234"/>
                <a:gd name="T2" fmla="*/ 0 w 71"/>
                <a:gd name="T3" fmla="*/ 54 h 234"/>
                <a:gd name="T4" fmla="*/ 59 w 71"/>
                <a:gd name="T5" fmla="*/ 117 h 234"/>
                <a:gd name="T6" fmla="*/ 0 w 71"/>
                <a:gd name="T7" fmla="*/ 180 h 234"/>
                <a:gd name="T8" fmla="*/ 11 w 71"/>
                <a:gd name="T9" fmla="*/ 234 h 234"/>
                <a:gd name="T10" fmla="*/ 71 w 71"/>
                <a:gd name="T11" fmla="*/ 207 h 234"/>
                <a:gd name="T12" fmla="*/ 59 w 71"/>
                <a:gd name="T13" fmla="*/ 117 h 234"/>
                <a:gd name="T14" fmla="*/ 71 w 71"/>
                <a:gd name="T15" fmla="*/ 27 h 234"/>
                <a:gd name="T16" fmla="*/ 11 w 71"/>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34">
                  <a:moveTo>
                    <a:pt x="11" y="0"/>
                  </a:moveTo>
                  <a:cubicBezTo>
                    <a:pt x="6" y="18"/>
                    <a:pt x="2" y="36"/>
                    <a:pt x="0" y="54"/>
                  </a:cubicBezTo>
                  <a:cubicBezTo>
                    <a:pt x="33" y="56"/>
                    <a:pt x="59" y="83"/>
                    <a:pt x="59" y="117"/>
                  </a:cubicBezTo>
                  <a:cubicBezTo>
                    <a:pt x="59" y="151"/>
                    <a:pt x="33" y="178"/>
                    <a:pt x="0" y="180"/>
                  </a:cubicBezTo>
                  <a:cubicBezTo>
                    <a:pt x="2" y="198"/>
                    <a:pt x="6" y="216"/>
                    <a:pt x="11" y="234"/>
                  </a:cubicBezTo>
                  <a:cubicBezTo>
                    <a:pt x="33" y="231"/>
                    <a:pt x="54" y="221"/>
                    <a:pt x="71" y="207"/>
                  </a:cubicBezTo>
                  <a:cubicBezTo>
                    <a:pt x="63" y="179"/>
                    <a:pt x="59" y="149"/>
                    <a:pt x="59" y="117"/>
                  </a:cubicBezTo>
                  <a:cubicBezTo>
                    <a:pt x="59" y="86"/>
                    <a:pt x="63" y="56"/>
                    <a:pt x="71" y="27"/>
                  </a:cubicBezTo>
                  <a:cubicBezTo>
                    <a:pt x="54" y="13"/>
                    <a:pt x="33" y="3"/>
                    <a:pt x="11" y="0"/>
                  </a:cubicBezTo>
                </a:path>
              </a:pathLst>
            </a:custGeom>
            <a:solidFill>
              <a:srgbClr val="921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sp>
          <p:nvSpPr>
            <p:cNvPr id="48" name="Freeform 38"/>
            <p:cNvSpPr>
              <a:spLocks/>
            </p:cNvSpPr>
            <p:nvPr userDrawn="1"/>
          </p:nvSpPr>
          <p:spPr bwMode="auto">
            <a:xfrm>
              <a:off x="368" y="3775"/>
              <a:ext cx="16" cy="54"/>
            </a:xfrm>
            <a:custGeom>
              <a:avLst/>
              <a:gdLst>
                <a:gd name="T0" fmla="*/ 12 w 54"/>
                <a:gd name="T1" fmla="*/ 0 h 180"/>
                <a:gd name="T2" fmla="*/ 0 w 54"/>
                <a:gd name="T3" fmla="*/ 90 h 180"/>
                <a:gd name="T4" fmla="*/ 12 w 54"/>
                <a:gd name="T5" fmla="*/ 180 h 180"/>
                <a:gd name="T6" fmla="*/ 54 w 54"/>
                <a:gd name="T7" fmla="*/ 90 h 180"/>
                <a:gd name="T8" fmla="*/ 12 w 54"/>
                <a:gd name="T9" fmla="*/ 0 h 180"/>
              </a:gdLst>
              <a:ahLst/>
              <a:cxnLst>
                <a:cxn ang="0">
                  <a:pos x="T0" y="T1"/>
                </a:cxn>
                <a:cxn ang="0">
                  <a:pos x="T2" y="T3"/>
                </a:cxn>
                <a:cxn ang="0">
                  <a:pos x="T4" y="T5"/>
                </a:cxn>
                <a:cxn ang="0">
                  <a:pos x="T6" y="T7"/>
                </a:cxn>
                <a:cxn ang="0">
                  <a:pos x="T8" y="T9"/>
                </a:cxn>
              </a:cxnLst>
              <a:rect l="0" t="0" r="r" b="b"/>
              <a:pathLst>
                <a:path w="54" h="180">
                  <a:moveTo>
                    <a:pt x="12" y="0"/>
                  </a:moveTo>
                  <a:cubicBezTo>
                    <a:pt x="4" y="29"/>
                    <a:pt x="0" y="59"/>
                    <a:pt x="0" y="90"/>
                  </a:cubicBezTo>
                  <a:cubicBezTo>
                    <a:pt x="0" y="122"/>
                    <a:pt x="4" y="152"/>
                    <a:pt x="12" y="180"/>
                  </a:cubicBezTo>
                  <a:cubicBezTo>
                    <a:pt x="37" y="159"/>
                    <a:pt x="54" y="126"/>
                    <a:pt x="54" y="90"/>
                  </a:cubicBezTo>
                  <a:cubicBezTo>
                    <a:pt x="54" y="54"/>
                    <a:pt x="37" y="22"/>
                    <a:pt x="12" y="0"/>
                  </a:cubicBezTo>
                </a:path>
              </a:pathLst>
            </a:custGeom>
            <a:solidFill>
              <a:srgbClr val="000A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nl-NL">
                <a:solidFill>
                  <a:srgbClr val="17438B"/>
                </a:solidFill>
                <a:latin typeface="Arial"/>
              </a:endParaRPr>
            </a:p>
          </p:txBody>
        </p:sp>
      </p:grpSp>
    </p:spTree>
    <p:extLst>
      <p:ext uri="{BB962C8B-B14F-4D97-AF65-F5344CB8AC3E}">
        <p14:creationId xmlns:p14="http://schemas.microsoft.com/office/powerpoint/2010/main" val="261943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26C6B17-CD1A-4761-88A1-15913DA9D4DA}" type="datetime1">
              <a:rPr lang="en-US">
                <a:solidFill>
                  <a:srgbClr val="000000"/>
                </a:solidFill>
              </a:rPr>
              <a:pPr/>
              <a:t>5/15/2019</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DD7EE3C-35E7-4A49-9F15-507908D58CB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5884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6E261AB7-1507-49E8-836C-67FBF168087E}" type="datetime1">
              <a:rPr lang="en-US">
                <a:solidFill>
                  <a:srgbClr val="000000"/>
                </a:solidFill>
              </a:rPr>
              <a:pPr/>
              <a:t>5/15/2019</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F115DF1-8F40-4698-A3B5-255832EEB0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735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13CDE07-9909-4259-BF05-325C2E12CEE0}" type="datetime1">
              <a:rPr lang="en-US">
                <a:solidFill>
                  <a:srgbClr val="000000"/>
                </a:solidFill>
              </a:rPr>
              <a:pPr/>
              <a:t>5/15/2019</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7D55FB3-4674-450A-8275-D43DA82AC87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6123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785AD57-588C-4FF7-9C3E-B356EA79ED48}" type="datetime1">
              <a:rPr lang="en-US">
                <a:solidFill>
                  <a:srgbClr val="000000"/>
                </a:solidFill>
              </a:rPr>
              <a:pPr/>
              <a:t>5/15/2019</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17ED17-F103-4F93-B061-7D380E13470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0244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53E605C-BC38-4AFF-BF97-B38E4A6BFAE8}" type="datetime1">
              <a:rPr lang="en-US">
                <a:solidFill>
                  <a:srgbClr val="000000"/>
                </a:solidFill>
              </a:rPr>
              <a:pPr/>
              <a:t>5/15/2019</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1B2AABF-F158-4AD6-90D8-947000ACFDC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1657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fld id="{2DA2D1C4-9399-48A0-9FFF-02FC360638A7}" type="datetime1">
              <a:rPr lang="en-US">
                <a:solidFill>
                  <a:srgbClr val="000000"/>
                </a:solidFill>
                <a:latin typeface="Arial" pitchFamily="34" charset="0"/>
              </a:rPr>
              <a:pPr/>
              <a:t>5/15/2019</a:t>
            </a:fld>
            <a:endParaRPr lang="en-GB">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C30D7873-A31D-4A30-8A44-2AA1EEDB9A8C}" type="slidenum">
              <a:rPr lang="en-GB">
                <a:solidFill>
                  <a:srgbClr val="000000"/>
                </a:solidFill>
                <a:latin typeface="Arial" pitchFamily="34" charset="0"/>
              </a:rPr>
              <a:pPr/>
              <a:t>‹#›</a:t>
            </a:fld>
            <a:endParaRPr lang="en-GB">
              <a:solidFill>
                <a:srgbClr val="000000"/>
              </a:solidFill>
              <a:latin typeface="Arial" pitchFamily="34" charset="0"/>
            </a:endParaRPr>
          </a:p>
        </p:txBody>
      </p:sp>
    </p:spTree>
    <p:extLst>
      <p:ext uri="{BB962C8B-B14F-4D97-AF65-F5344CB8AC3E}">
        <p14:creationId xmlns:p14="http://schemas.microsoft.com/office/powerpoint/2010/main" val="156890116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5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fld id="{2DA2D1C4-9399-48A0-9FFF-02FC360638A7}" type="datetime1">
              <a:rPr lang="en-US">
                <a:solidFill>
                  <a:srgbClr val="000000"/>
                </a:solidFill>
                <a:latin typeface="Arial" pitchFamily="34" charset="0"/>
              </a:rPr>
              <a:pPr/>
              <a:t>5/15/2019</a:t>
            </a:fld>
            <a:endParaRPr lang="en-GB">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C30D7873-A31D-4A30-8A44-2AA1EEDB9A8C}" type="slidenum">
              <a:rPr lang="en-GB">
                <a:solidFill>
                  <a:srgbClr val="000000"/>
                </a:solidFill>
                <a:latin typeface="Arial" pitchFamily="34" charset="0"/>
              </a:rPr>
              <a:pPr/>
              <a:t>‹#›</a:t>
            </a:fld>
            <a:endParaRPr lang="en-GB">
              <a:solidFill>
                <a:srgbClr val="000000"/>
              </a:solidFill>
              <a:latin typeface="Arial" pitchFamily="34" charset="0"/>
            </a:endParaRPr>
          </a:p>
        </p:txBody>
      </p:sp>
    </p:spTree>
    <p:extLst>
      <p:ext uri="{BB962C8B-B14F-4D97-AF65-F5344CB8AC3E}">
        <p14:creationId xmlns:p14="http://schemas.microsoft.com/office/powerpoint/2010/main" val="200031969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4" name="Grid" hidden="1"/>
          <p:cNvGrpSpPr/>
          <p:nvPr userDrawn="1"/>
        </p:nvGrpSpPr>
        <p:grpSpPr>
          <a:xfrm>
            <a:off x="321300" y="340318"/>
            <a:ext cx="8505000" cy="6168489"/>
            <a:chOff x="428400" y="340311"/>
            <a:chExt cx="11340000" cy="6168489"/>
          </a:xfrm>
        </p:grpSpPr>
        <p:sp>
          <p:nvSpPr>
            <p:cNvPr id="7" name="Rechthoek 6"/>
            <p:cNvSpPr/>
            <p:nvPr userDrawn="1"/>
          </p:nvSpPr>
          <p:spPr>
            <a:xfrm>
              <a:off x="428400" y="352800"/>
              <a:ext cx="11340000" cy="5184000"/>
            </a:xfrm>
            <a:prstGeom prst="rect">
              <a:avLst/>
            </a:prstGeom>
            <a:noFill/>
            <a:ln w="63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srgbClr val="FFFFFF"/>
                </a:solidFill>
              </a:endParaRPr>
            </a:p>
          </p:txBody>
        </p:sp>
        <p:sp>
          <p:nvSpPr>
            <p:cNvPr id="8" name="Rechthoek 7"/>
            <p:cNvSpPr/>
            <p:nvPr userDrawn="1"/>
          </p:nvSpPr>
          <p:spPr>
            <a:xfrm>
              <a:off x="428400" y="5536800"/>
              <a:ext cx="11340000" cy="972000"/>
            </a:xfrm>
            <a:prstGeom prst="rect">
              <a:avLst/>
            </a:prstGeom>
            <a:noFill/>
            <a:ln w="63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srgbClr val="FFFFFF"/>
                </a:solidFill>
              </a:endParaRPr>
            </a:p>
          </p:txBody>
        </p:sp>
        <p:grpSp>
          <p:nvGrpSpPr>
            <p:cNvPr id="44" name="Verticaal"/>
            <p:cNvGrpSpPr/>
            <p:nvPr userDrawn="1"/>
          </p:nvGrpSpPr>
          <p:grpSpPr>
            <a:xfrm>
              <a:off x="752400" y="340311"/>
              <a:ext cx="10692000" cy="5196489"/>
              <a:chOff x="752400" y="340311"/>
              <a:chExt cx="10692000" cy="5196489"/>
            </a:xfrm>
          </p:grpSpPr>
          <p:cxnSp>
            <p:nvCxnSpPr>
              <p:cNvPr id="10" name="Rechte verbindingslijn 9"/>
              <p:cNvCxnSpPr/>
              <p:nvPr userDrawn="1"/>
            </p:nvCxnSpPr>
            <p:spPr>
              <a:xfrm>
                <a:off x="752400" y="341511"/>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userDrawn="1"/>
            </p:nvCxnSpPr>
            <p:spPr>
              <a:xfrm>
                <a:off x="1076400" y="341511"/>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userDrawn="1"/>
            </p:nvCxnSpPr>
            <p:spPr>
              <a:xfrm>
                <a:off x="1400400" y="340311"/>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userDrawn="1"/>
            </p:nvCxnSpPr>
            <p:spPr>
              <a:xfrm>
                <a:off x="172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a:off x="204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a:off x="237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269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a:off x="302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userDrawn="1"/>
            </p:nvCxnSpPr>
            <p:spPr>
              <a:xfrm>
                <a:off x="33432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366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a:off x="399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a:off x="431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464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496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528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561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a:off x="593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a:off x="626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658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userDrawn="1"/>
            </p:nvCxnSpPr>
            <p:spPr>
              <a:xfrm>
                <a:off x="690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723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755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788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8852178"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852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820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9176400" y="3528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950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982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1014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1047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79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112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1144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63" name="Horizontaal"/>
            <p:cNvGrpSpPr/>
            <p:nvPr userDrawn="1"/>
          </p:nvGrpSpPr>
          <p:grpSpPr>
            <a:xfrm>
              <a:off x="428400" y="676800"/>
              <a:ext cx="11340000" cy="4536000"/>
              <a:chOff x="428400" y="676800"/>
              <a:chExt cx="11340000" cy="4536000"/>
            </a:xfrm>
          </p:grpSpPr>
          <p:cxnSp>
            <p:nvCxnSpPr>
              <p:cNvPr id="46" name="Rechte verbindingslijn 45"/>
              <p:cNvCxnSpPr/>
              <p:nvPr userDrawn="1"/>
            </p:nvCxnSpPr>
            <p:spPr>
              <a:xfrm>
                <a:off x="428400" y="676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userDrawn="1"/>
            </p:nvCxnSpPr>
            <p:spPr>
              <a:xfrm>
                <a:off x="428400" y="1000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userDrawn="1"/>
            </p:nvCxnSpPr>
            <p:spPr>
              <a:xfrm>
                <a:off x="428400" y="1324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userDrawn="1"/>
            </p:nvCxnSpPr>
            <p:spPr>
              <a:xfrm>
                <a:off x="428400" y="1648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428400" y="1972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userDrawn="1"/>
            </p:nvCxnSpPr>
            <p:spPr>
              <a:xfrm>
                <a:off x="428400" y="2296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userDrawn="1"/>
            </p:nvCxnSpPr>
            <p:spPr>
              <a:xfrm>
                <a:off x="428400" y="2620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userDrawn="1"/>
            </p:nvCxnSpPr>
            <p:spPr>
              <a:xfrm>
                <a:off x="428400" y="29436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userDrawn="1"/>
            </p:nvCxnSpPr>
            <p:spPr>
              <a:xfrm>
                <a:off x="428400" y="3268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userDrawn="1"/>
            </p:nvCxnSpPr>
            <p:spPr>
              <a:xfrm>
                <a:off x="428400" y="3592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userDrawn="1"/>
            </p:nvCxnSpPr>
            <p:spPr>
              <a:xfrm>
                <a:off x="428400" y="3916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userDrawn="1"/>
            </p:nvCxnSpPr>
            <p:spPr>
              <a:xfrm>
                <a:off x="428400" y="4240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userDrawn="1"/>
            </p:nvCxnSpPr>
            <p:spPr>
              <a:xfrm>
                <a:off x="428400" y="4564223"/>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userDrawn="1"/>
            </p:nvCxnSpPr>
            <p:spPr>
              <a:xfrm>
                <a:off x="428400" y="4888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userDrawn="1"/>
            </p:nvCxnSpPr>
            <p:spPr>
              <a:xfrm>
                <a:off x="428400" y="5212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grpSp>
      </p:grpSp>
      <p:sp>
        <p:nvSpPr>
          <p:cNvPr id="2" name="Tijdelijke aanduiding voor titel 1"/>
          <p:cNvSpPr>
            <a:spLocks noGrp="1"/>
          </p:cNvSpPr>
          <p:nvPr>
            <p:ph type="title"/>
          </p:nvPr>
        </p:nvSpPr>
        <p:spPr>
          <a:xfrm>
            <a:off x="332104" y="658178"/>
            <a:ext cx="8494199" cy="444500"/>
          </a:xfrm>
          <a:prstGeom prst="rect">
            <a:avLst/>
          </a:prstGeom>
        </p:spPr>
        <p:txBody>
          <a:bodyPr vert="horz" lIns="0" tIns="0" rIns="0" bIns="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09086" y="1382096"/>
            <a:ext cx="6804000" cy="4153504"/>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66" name="OLVG_logo"/>
          <p:cNvGrpSpPr>
            <a:grpSpLocks noChangeAspect="1"/>
          </p:cNvGrpSpPr>
          <p:nvPr userDrawn="1"/>
        </p:nvGrpSpPr>
        <p:grpSpPr bwMode="gray">
          <a:xfrm>
            <a:off x="7800214" y="5684154"/>
            <a:ext cx="923400" cy="677292"/>
            <a:chOff x="0" y="-635"/>
            <a:chExt cx="5760085" cy="3167380"/>
          </a:xfrm>
        </p:grpSpPr>
        <p:sp>
          <p:nvSpPr>
            <p:cNvPr id="67" name="Freeform 5"/>
            <p:cNvSpPr>
              <a:spLocks noEditPoints="1"/>
            </p:cNvSpPr>
            <p:nvPr userDrawn="1"/>
          </p:nvSpPr>
          <p:spPr bwMode="gray">
            <a:xfrm>
              <a:off x="0" y="1209675"/>
              <a:ext cx="1272540" cy="1240790"/>
            </a:xfrm>
            <a:custGeom>
              <a:avLst/>
              <a:gdLst>
                <a:gd name="T0" fmla="*/ 2505 w 2505"/>
                <a:gd name="T1" fmla="*/ 1255 h 2510"/>
                <a:gd name="T2" fmla="*/ 1250 w 2505"/>
                <a:gd name="T3" fmla="*/ 2510 h 2510"/>
                <a:gd name="T4" fmla="*/ 0 w 2505"/>
                <a:gd name="T5" fmla="*/ 1255 h 2510"/>
                <a:gd name="T6" fmla="*/ 1245 w 2505"/>
                <a:gd name="T7" fmla="*/ 0 h 2510"/>
                <a:gd name="T8" fmla="*/ 2505 w 2505"/>
                <a:gd name="T9" fmla="*/ 1255 h 2510"/>
                <a:gd name="T10" fmla="*/ 596 w 2505"/>
                <a:gd name="T11" fmla="*/ 1255 h 2510"/>
                <a:gd name="T12" fmla="*/ 1250 w 2505"/>
                <a:gd name="T13" fmla="*/ 1963 h 2510"/>
                <a:gd name="T14" fmla="*/ 1904 w 2505"/>
                <a:gd name="T15" fmla="*/ 1255 h 2510"/>
                <a:gd name="T16" fmla="*/ 1250 w 2505"/>
                <a:gd name="T17" fmla="*/ 542 h 2510"/>
                <a:gd name="T18" fmla="*/ 596 w 2505"/>
                <a:gd name="T19" fmla="*/ 1255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5" h="2510">
                  <a:moveTo>
                    <a:pt x="2505" y="1255"/>
                  </a:moveTo>
                  <a:cubicBezTo>
                    <a:pt x="2505" y="1948"/>
                    <a:pt x="2031" y="2510"/>
                    <a:pt x="1250" y="2510"/>
                  </a:cubicBezTo>
                  <a:cubicBezTo>
                    <a:pt x="469" y="2510"/>
                    <a:pt x="0" y="1948"/>
                    <a:pt x="0" y="1255"/>
                  </a:cubicBezTo>
                  <a:cubicBezTo>
                    <a:pt x="0" y="567"/>
                    <a:pt x="479" y="0"/>
                    <a:pt x="1245" y="0"/>
                  </a:cubicBezTo>
                  <a:cubicBezTo>
                    <a:pt x="2012" y="0"/>
                    <a:pt x="2505" y="567"/>
                    <a:pt x="2505" y="1255"/>
                  </a:cubicBezTo>
                  <a:close/>
                  <a:moveTo>
                    <a:pt x="596" y="1255"/>
                  </a:moveTo>
                  <a:cubicBezTo>
                    <a:pt x="596" y="1621"/>
                    <a:pt x="815" y="1963"/>
                    <a:pt x="1250" y="1963"/>
                  </a:cubicBezTo>
                  <a:cubicBezTo>
                    <a:pt x="1684" y="1963"/>
                    <a:pt x="1904" y="1621"/>
                    <a:pt x="1904" y="1255"/>
                  </a:cubicBezTo>
                  <a:cubicBezTo>
                    <a:pt x="1904" y="894"/>
                    <a:pt x="1650" y="542"/>
                    <a:pt x="1250" y="542"/>
                  </a:cubicBezTo>
                  <a:cubicBezTo>
                    <a:pt x="820" y="542"/>
                    <a:pt x="596" y="894"/>
                    <a:pt x="596" y="1255"/>
                  </a:cubicBezTo>
                  <a:close/>
                </a:path>
              </a:pathLst>
            </a:custGeom>
            <a:solidFill>
              <a:srgbClr val="1742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fontAlgn="auto">
                <a:spcBef>
                  <a:spcPts val="0"/>
                </a:spcBef>
                <a:spcAft>
                  <a:spcPts val="0"/>
                </a:spcAft>
              </a:pPr>
              <a:endParaRPr lang="nl-NL" dirty="0">
                <a:solidFill>
                  <a:srgbClr val="17438B"/>
                </a:solidFill>
                <a:latin typeface="Arial"/>
              </a:endParaRPr>
            </a:p>
          </p:txBody>
        </p:sp>
        <p:sp>
          <p:nvSpPr>
            <p:cNvPr id="68" name="Freeform 6"/>
            <p:cNvSpPr>
              <a:spLocks/>
            </p:cNvSpPr>
            <p:nvPr userDrawn="1"/>
          </p:nvSpPr>
          <p:spPr bwMode="gray">
            <a:xfrm>
              <a:off x="1480185" y="741680"/>
              <a:ext cx="300355" cy="1686560"/>
            </a:xfrm>
            <a:custGeom>
              <a:avLst/>
              <a:gdLst>
                <a:gd name="T0" fmla="*/ 473 w 473"/>
                <a:gd name="T1" fmla="*/ 0 h 2656"/>
                <a:gd name="T2" fmla="*/ 473 w 473"/>
                <a:gd name="T3" fmla="*/ 2656 h 2656"/>
                <a:gd name="T4" fmla="*/ 0 w 473"/>
                <a:gd name="T5" fmla="*/ 2656 h 2656"/>
                <a:gd name="T6" fmla="*/ 1 w 473"/>
                <a:gd name="T7" fmla="*/ 0 h 2656"/>
                <a:gd name="T8" fmla="*/ 473 w 473"/>
                <a:gd name="T9" fmla="*/ 0 h 2656"/>
              </a:gdLst>
              <a:ahLst/>
              <a:cxnLst>
                <a:cxn ang="0">
                  <a:pos x="T0" y="T1"/>
                </a:cxn>
                <a:cxn ang="0">
                  <a:pos x="T2" y="T3"/>
                </a:cxn>
                <a:cxn ang="0">
                  <a:pos x="T4" y="T5"/>
                </a:cxn>
                <a:cxn ang="0">
                  <a:pos x="T6" y="T7"/>
                </a:cxn>
                <a:cxn ang="0">
                  <a:pos x="T8" y="T9"/>
                </a:cxn>
              </a:cxnLst>
              <a:rect l="0" t="0" r="r" b="b"/>
              <a:pathLst>
                <a:path w="473" h="2656">
                  <a:moveTo>
                    <a:pt x="473" y="0"/>
                  </a:moveTo>
                  <a:lnTo>
                    <a:pt x="473" y="2656"/>
                  </a:lnTo>
                  <a:lnTo>
                    <a:pt x="0" y="2656"/>
                  </a:lnTo>
                  <a:lnTo>
                    <a:pt x="1" y="0"/>
                  </a:lnTo>
                  <a:lnTo>
                    <a:pt x="473" y="0"/>
                  </a:lnTo>
                  <a:close/>
                </a:path>
              </a:pathLst>
            </a:custGeom>
            <a:solidFill>
              <a:srgbClr val="1742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fontAlgn="auto">
                <a:spcBef>
                  <a:spcPts val="0"/>
                </a:spcBef>
                <a:spcAft>
                  <a:spcPts val="0"/>
                </a:spcAft>
              </a:pPr>
              <a:endParaRPr lang="nl-NL">
                <a:solidFill>
                  <a:srgbClr val="17438B"/>
                </a:solidFill>
                <a:latin typeface="Arial"/>
              </a:endParaRPr>
            </a:p>
          </p:txBody>
        </p:sp>
        <p:sp>
          <p:nvSpPr>
            <p:cNvPr id="69" name="Freeform 7"/>
            <p:cNvSpPr>
              <a:spLocks/>
            </p:cNvSpPr>
            <p:nvPr userDrawn="1"/>
          </p:nvSpPr>
          <p:spPr bwMode="gray">
            <a:xfrm>
              <a:off x="1941830" y="1231900"/>
              <a:ext cx="1371600" cy="1196340"/>
            </a:xfrm>
            <a:custGeom>
              <a:avLst/>
              <a:gdLst>
                <a:gd name="T0" fmla="*/ 2160 w 2160"/>
                <a:gd name="T1" fmla="*/ 0 h 1884"/>
                <a:gd name="T2" fmla="*/ 1340 w 2160"/>
                <a:gd name="T3" fmla="*/ 1884 h 1884"/>
                <a:gd name="T4" fmla="*/ 824 w 2160"/>
                <a:gd name="T5" fmla="*/ 1884 h 1884"/>
                <a:gd name="T6" fmla="*/ 0 w 2160"/>
                <a:gd name="T7" fmla="*/ 0 h 1884"/>
                <a:gd name="T8" fmla="*/ 520 w 2160"/>
                <a:gd name="T9" fmla="*/ 0 h 1884"/>
                <a:gd name="T10" fmla="*/ 785 w 2160"/>
                <a:gd name="T11" fmla="*/ 619 h 1884"/>
                <a:gd name="T12" fmla="*/ 1082 w 2160"/>
                <a:gd name="T13" fmla="*/ 1409 h 1884"/>
                <a:gd name="T14" fmla="*/ 1375 w 2160"/>
                <a:gd name="T15" fmla="*/ 626 h 1884"/>
                <a:gd name="T16" fmla="*/ 1640 w 2160"/>
                <a:gd name="T17" fmla="*/ 0 h 1884"/>
                <a:gd name="T18" fmla="*/ 2160 w 2160"/>
                <a:gd name="T19" fmla="*/ 0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 h="1884">
                  <a:moveTo>
                    <a:pt x="2160" y="0"/>
                  </a:moveTo>
                  <a:lnTo>
                    <a:pt x="1340" y="1884"/>
                  </a:lnTo>
                  <a:lnTo>
                    <a:pt x="824" y="1884"/>
                  </a:lnTo>
                  <a:lnTo>
                    <a:pt x="0" y="0"/>
                  </a:lnTo>
                  <a:lnTo>
                    <a:pt x="520" y="0"/>
                  </a:lnTo>
                  <a:lnTo>
                    <a:pt x="785" y="619"/>
                  </a:lnTo>
                  <a:lnTo>
                    <a:pt x="1082" y="1409"/>
                  </a:lnTo>
                  <a:lnTo>
                    <a:pt x="1375" y="626"/>
                  </a:lnTo>
                  <a:lnTo>
                    <a:pt x="1640" y="0"/>
                  </a:lnTo>
                  <a:lnTo>
                    <a:pt x="2160" y="0"/>
                  </a:lnTo>
                  <a:close/>
                </a:path>
              </a:pathLst>
            </a:custGeom>
            <a:solidFill>
              <a:srgbClr val="1742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fontAlgn="auto">
                <a:spcBef>
                  <a:spcPts val="0"/>
                </a:spcBef>
                <a:spcAft>
                  <a:spcPts val="0"/>
                </a:spcAft>
              </a:pPr>
              <a:endParaRPr lang="nl-NL">
                <a:solidFill>
                  <a:srgbClr val="17438B"/>
                </a:solidFill>
                <a:latin typeface="Arial"/>
              </a:endParaRPr>
            </a:p>
          </p:txBody>
        </p:sp>
        <p:sp>
          <p:nvSpPr>
            <p:cNvPr id="70" name="Freeform 8"/>
            <p:cNvSpPr>
              <a:spLocks noEditPoints="1"/>
            </p:cNvSpPr>
            <p:nvPr userDrawn="1"/>
          </p:nvSpPr>
          <p:spPr bwMode="gray">
            <a:xfrm>
              <a:off x="3397249" y="1091564"/>
              <a:ext cx="1239519" cy="2075181"/>
            </a:xfrm>
            <a:custGeom>
              <a:avLst/>
              <a:gdLst>
                <a:gd name="T0" fmla="*/ 2440 w 2440"/>
                <a:gd name="T1" fmla="*/ 423 h 4199"/>
                <a:gd name="T2" fmla="*/ 2166 w 2440"/>
                <a:gd name="T3" fmla="*/ 697 h 4199"/>
                <a:gd name="T4" fmla="*/ 2436 w 2440"/>
                <a:gd name="T5" fmla="*/ 1431 h 4199"/>
                <a:gd name="T6" fmla="*/ 1929 w 2440"/>
                <a:gd name="T7" fmla="*/ 2330 h 4199"/>
                <a:gd name="T8" fmla="*/ 2426 w 2440"/>
                <a:gd name="T9" fmla="*/ 3125 h 4199"/>
                <a:gd name="T10" fmla="*/ 1220 w 2440"/>
                <a:gd name="T11" fmla="*/ 4199 h 4199"/>
                <a:gd name="T12" fmla="*/ 0 w 2440"/>
                <a:gd name="T13" fmla="*/ 3125 h 4199"/>
                <a:gd name="T14" fmla="*/ 591 w 2440"/>
                <a:gd name="T15" fmla="*/ 3125 h 4199"/>
                <a:gd name="T16" fmla="*/ 1220 w 2440"/>
                <a:gd name="T17" fmla="*/ 3643 h 4199"/>
                <a:gd name="T18" fmla="*/ 1831 w 2440"/>
                <a:gd name="T19" fmla="*/ 3125 h 4199"/>
                <a:gd name="T20" fmla="*/ 1220 w 2440"/>
                <a:gd name="T21" fmla="*/ 2642 h 4199"/>
                <a:gd name="T22" fmla="*/ 0 w 2440"/>
                <a:gd name="T23" fmla="*/ 1431 h 4199"/>
                <a:gd name="T24" fmla="*/ 1221 w 2440"/>
                <a:gd name="T25" fmla="*/ 211 h 4199"/>
                <a:gd name="T26" fmla="*/ 1697 w 2440"/>
                <a:gd name="T27" fmla="*/ 319 h 4199"/>
                <a:gd name="T28" fmla="*/ 2016 w 2440"/>
                <a:gd name="T29" fmla="*/ 0 h 4199"/>
                <a:gd name="T30" fmla="*/ 2440 w 2440"/>
                <a:gd name="T31" fmla="*/ 423 h 4199"/>
                <a:gd name="T32" fmla="*/ 591 w 2440"/>
                <a:gd name="T33" fmla="*/ 1431 h 4199"/>
                <a:gd name="T34" fmla="*/ 1220 w 2440"/>
                <a:gd name="T35" fmla="*/ 2100 h 4199"/>
                <a:gd name="T36" fmla="*/ 1846 w 2440"/>
                <a:gd name="T37" fmla="*/ 1431 h 4199"/>
                <a:gd name="T38" fmla="*/ 1221 w 2440"/>
                <a:gd name="T39" fmla="*/ 753 h 4199"/>
                <a:gd name="T40" fmla="*/ 591 w 2440"/>
                <a:gd name="T41" fmla="*/ 1431 h 4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0" h="4199">
                  <a:moveTo>
                    <a:pt x="2440" y="423"/>
                  </a:moveTo>
                  <a:cubicBezTo>
                    <a:pt x="2166" y="697"/>
                    <a:pt x="2166" y="697"/>
                    <a:pt x="2166" y="697"/>
                  </a:cubicBezTo>
                  <a:cubicBezTo>
                    <a:pt x="2329" y="910"/>
                    <a:pt x="2436" y="1168"/>
                    <a:pt x="2436" y="1431"/>
                  </a:cubicBezTo>
                  <a:cubicBezTo>
                    <a:pt x="2436" y="1729"/>
                    <a:pt x="2324" y="2149"/>
                    <a:pt x="1929" y="2330"/>
                  </a:cubicBezTo>
                  <a:cubicBezTo>
                    <a:pt x="2329" y="2530"/>
                    <a:pt x="2426" y="2818"/>
                    <a:pt x="2426" y="3125"/>
                  </a:cubicBezTo>
                  <a:cubicBezTo>
                    <a:pt x="2426" y="3789"/>
                    <a:pt x="1919" y="4199"/>
                    <a:pt x="1220" y="4199"/>
                  </a:cubicBezTo>
                  <a:cubicBezTo>
                    <a:pt x="522" y="4199"/>
                    <a:pt x="0" y="3774"/>
                    <a:pt x="0" y="3125"/>
                  </a:cubicBezTo>
                  <a:cubicBezTo>
                    <a:pt x="591" y="3125"/>
                    <a:pt x="591" y="3125"/>
                    <a:pt x="591" y="3125"/>
                  </a:cubicBezTo>
                  <a:cubicBezTo>
                    <a:pt x="591" y="3438"/>
                    <a:pt x="879" y="3643"/>
                    <a:pt x="1220" y="3643"/>
                  </a:cubicBezTo>
                  <a:cubicBezTo>
                    <a:pt x="1562" y="3643"/>
                    <a:pt x="1831" y="3457"/>
                    <a:pt x="1831" y="3125"/>
                  </a:cubicBezTo>
                  <a:cubicBezTo>
                    <a:pt x="1831" y="2793"/>
                    <a:pt x="1518" y="2642"/>
                    <a:pt x="1220" y="2642"/>
                  </a:cubicBezTo>
                  <a:cubicBezTo>
                    <a:pt x="469" y="2642"/>
                    <a:pt x="0" y="2183"/>
                    <a:pt x="0" y="1431"/>
                  </a:cubicBezTo>
                  <a:cubicBezTo>
                    <a:pt x="0" y="676"/>
                    <a:pt x="547" y="211"/>
                    <a:pt x="1221" y="211"/>
                  </a:cubicBezTo>
                  <a:cubicBezTo>
                    <a:pt x="1389" y="211"/>
                    <a:pt x="1581" y="265"/>
                    <a:pt x="1697" y="319"/>
                  </a:cubicBezTo>
                  <a:cubicBezTo>
                    <a:pt x="2016" y="0"/>
                    <a:pt x="2016" y="0"/>
                    <a:pt x="2016" y="0"/>
                  </a:cubicBezTo>
                  <a:lnTo>
                    <a:pt x="2440" y="423"/>
                  </a:lnTo>
                  <a:close/>
                  <a:moveTo>
                    <a:pt x="591" y="1431"/>
                  </a:moveTo>
                  <a:cubicBezTo>
                    <a:pt x="591" y="1851"/>
                    <a:pt x="874" y="2100"/>
                    <a:pt x="1220" y="2100"/>
                  </a:cubicBezTo>
                  <a:cubicBezTo>
                    <a:pt x="1562" y="2100"/>
                    <a:pt x="1846" y="1846"/>
                    <a:pt x="1846" y="1431"/>
                  </a:cubicBezTo>
                  <a:cubicBezTo>
                    <a:pt x="1846" y="1016"/>
                    <a:pt x="1562" y="753"/>
                    <a:pt x="1221" y="753"/>
                  </a:cubicBezTo>
                  <a:cubicBezTo>
                    <a:pt x="874" y="753"/>
                    <a:pt x="591" y="1011"/>
                    <a:pt x="591" y="1431"/>
                  </a:cubicBezTo>
                  <a:close/>
                </a:path>
              </a:pathLst>
            </a:custGeom>
            <a:solidFill>
              <a:srgbClr val="1742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fontAlgn="auto">
                <a:spcBef>
                  <a:spcPts val="0"/>
                </a:spcBef>
                <a:spcAft>
                  <a:spcPts val="0"/>
                </a:spcAft>
              </a:pPr>
              <a:endParaRPr lang="nl-NL" dirty="0">
                <a:solidFill>
                  <a:srgbClr val="17438B"/>
                </a:solidFill>
                <a:latin typeface="Arial"/>
              </a:endParaRPr>
            </a:p>
          </p:txBody>
        </p:sp>
        <p:sp>
          <p:nvSpPr>
            <p:cNvPr id="71" name="Oval 9"/>
            <p:cNvSpPr>
              <a:spLocks noChangeArrowheads="1"/>
            </p:cNvSpPr>
            <p:nvPr userDrawn="1"/>
          </p:nvSpPr>
          <p:spPr bwMode="gray">
            <a:xfrm>
              <a:off x="4482465" y="-635"/>
              <a:ext cx="1277620" cy="1242695"/>
            </a:xfrm>
            <a:prstGeom prst="ellipse">
              <a:avLst/>
            </a:prstGeom>
            <a:gradFill>
              <a:gsLst>
                <a:gs pos="0">
                  <a:srgbClr val="F7B128"/>
                </a:gs>
                <a:gs pos="70000">
                  <a:srgbClr val="E30613"/>
                </a:gs>
              </a:gsLst>
              <a:lin ang="2400000" scaled="0"/>
            </a:gradFill>
            <a:ln>
              <a:noFill/>
            </a:ln>
          </p:spPr>
          <p:txBody>
            <a:bodyPr rot="0" vert="horz" wrap="square" lIns="91440" tIns="45720" rIns="91440" bIns="45720" anchor="t" anchorCtr="0" upright="1">
              <a:noAutofit/>
            </a:bodyPr>
            <a:lstStyle/>
            <a:p>
              <a:pPr fontAlgn="auto">
                <a:spcBef>
                  <a:spcPts val="0"/>
                </a:spcBef>
                <a:spcAft>
                  <a:spcPts val="0"/>
                </a:spcAft>
              </a:pPr>
              <a:endParaRPr lang="nl-NL" dirty="0">
                <a:solidFill>
                  <a:srgbClr val="17438B"/>
                </a:solidFill>
                <a:latin typeface="Arial"/>
              </a:endParaRPr>
            </a:p>
          </p:txBody>
        </p:sp>
        <p:sp>
          <p:nvSpPr>
            <p:cNvPr id="72" name="Freeform 10"/>
            <p:cNvSpPr>
              <a:spLocks/>
            </p:cNvSpPr>
            <p:nvPr userDrawn="1"/>
          </p:nvSpPr>
          <p:spPr bwMode="gray">
            <a:xfrm>
              <a:off x="5003800" y="255270"/>
              <a:ext cx="494665" cy="731520"/>
            </a:xfrm>
            <a:custGeom>
              <a:avLst/>
              <a:gdLst>
                <a:gd name="T0" fmla="*/ 451 w 779"/>
                <a:gd name="T1" fmla="*/ 573 h 1152"/>
                <a:gd name="T2" fmla="*/ 774 w 779"/>
                <a:gd name="T3" fmla="*/ 259 h 1152"/>
                <a:gd name="T4" fmla="*/ 509 w 779"/>
                <a:gd name="T5" fmla="*/ 0 h 1152"/>
                <a:gd name="T6" fmla="*/ 13 w 779"/>
                <a:gd name="T7" fmla="*/ 482 h 1152"/>
                <a:gd name="T8" fmla="*/ 94 w 779"/>
                <a:gd name="T9" fmla="*/ 562 h 1152"/>
                <a:gd name="T10" fmla="*/ 0 w 779"/>
                <a:gd name="T11" fmla="*/ 653 h 1152"/>
                <a:gd name="T12" fmla="*/ 513 w 779"/>
                <a:gd name="T13" fmla="*/ 1152 h 1152"/>
                <a:gd name="T14" fmla="*/ 779 w 779"/>
                <a:gd name="T15" fmla="*/ 893 h 1152"/>
                <a:gd name="T16" fmla="*/ 451 w 779"/>
                <a:gd name="T17" fmla="*/ 573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1152">
                  <a:moveTo>
                    <a:pt x="451" y="573"/>
                  </a:moveTo>
                  <a:lnTo>
                    <a:pt x="774" y="259"/>
                  </a:lnTo>
                  <a:lnTo>
                    <a:pt x="509" y="0"/>
                  </a:lnTo>
                  <a:lnTo>
                    <a:pt x="13" y="482"/>
                  </a:lnTo>
                  <a:lnTo>
                    <a:pt x="94" y="562"/>
                  </a:lnTo>
                  <a:lnTo>
                    <a:pt x="0" y="653"/>
                  </a:lnTo>
                  <a:lnTo>
                    <a:pt x="513" y="1152"/>
                  </a:lnTo>
                  <a:lnTo>
                    <a:pt x="779" y="893"/>
                  </a:lnTo>
                  <a:lnTo>
                    <a:pt x="451"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fontAlgn="auto">
                <a:spcBef>
                  <a:spcPts val="0"/>
                </a:spcBef>
                <a:spcAft>
                  <a:spcPts val="0"/>
                </a:spcAft>
              </a:pPr>
              <a:endParaRPr lang="nl-NL">
                <a:solidFill>
                  <a:srgbClr val="17438B"/>
                </a:solidFill>
                <a:latin typeface="Arial"/>
              </a:endParaRPr>
            </a:p>
          </p:txBody>
        </p:sp>
        <p:sp>
          <p:nvSpPr>
            <p:cNvPr id="73" name="Freeform 11"/>
            <p:cNvSpPr>
              <a:spLocks/>
            </p:cNvSpPr>
            <p:nvPr userDrawn="1"/>
          </p:nvSpPr>
          <p:spPr bwMode="gray">
            <a:xfrm>
              <a:off x="4758690" y="267335"/>
              <a:ext cx="531495" cy="704850"/>
            </a:xfrm>
            <a:custGeom>
              <a:avLst/>
              <a:gdLst>
                <a:gd name="T0" fmla="*/ 304 w 837"/>
                <a:gd name="T1" fmla="*/ 554 h 1110"/>
                <a:gd name="T2" fmla="*/ 0 w 837"/>
                <a:gd name="T3" fmla="*/ 851 h 1110"/>
                <a:gd name="T4" fmla="*/ 267 w 837"/>
                <a:gd name="T5" fmla="*/ 1110 h 1110"/>
                <a:gd name="T6" fmla="*/ 837 w 837"/>
                <a:gd name="T7" fmla="*/ 554 h 1110"/>
                <a:gd name="T8" fmla="*/ 267 w 837"/>
                <a:gd name="T9" fmla="*/ 0 h 1110"/>
                <a:gd name="T10" fmla="*/ 0 w 837"/>
                <a:gd name="T11" fmla="*/ 260 h 1110"/>
                <a:gd name="T12" fmla="*/ 304 w 837"/>
                <a:gd name="T13" fmla="*/ 554 h 1110"/>
              </a:gdLst>
              <a:ahLst/>
              <a:cxnLst>
                <a:cxn ang="0">
                  <a:pos x="T0" y="T1"/>
                </a:cxn>
                <a:cxn ang="0">
                  <a:pos x="T2" y="T3"/>
                </a:cxn>
                <a:cxn ang="0">
                  <a:pos x="T4" y="T5"/>
                </a:cxn>
                <a:cxn ang="0">
                  <a:pos x="T6" y="T7"/>
                </a:cxn>
                <a:cxn ang="0">
                  <a:pos x="T8" y="T9"/>
                </a:cxn>
                <a:cxn ang="0">
                  <a:pos x="T10" y="T11"/>
                </a:cxn>
                <a:cxn ang="0">
                  <a:pos x="T12" y="T13"/>
                </a:cxn>
              </a:cxnLst>
              <a:rect l="0" t="0" r="r" b="b"/>
              <a:pathLst>
                <a:path w="837" h="1110">
                  <a:moveTo>
                    <a:pt x="304" y="554"/>
                  </a:moveTo>
                  <a:lnTo>
                    <a:pt x="0" y="851"/>
                  </a:lnTo>
                  <a:lnTo>
                    <a:pt x="267" y="1110"/>
                  </a:lnTo>
                  <a:lnTo>
                    <a:pt x="837" y="554"/>
                  </a:lnTo>
                  <a:lnTo>
                    <a:pt x="267" y="0"/>
                  </a:lnTo>
                  <a:lnTo>
                    <a:pt x="0" y="260"/>
                  </a:lnTo>
                  <a:lnTo>
                    <a:pt x="304" y="554"/>
                  </a:lnTo>
                  <a:close/>
                </a:path>
              </a:pathLst>
            </a:custGeom>
            <a:solidFill>
              <a:srgbClr val="FFFFFF"/>
            </a:solidFill>
            <a:ln>
              <a:noFill/>
            </a:ln>
            <a:effectLst>
              <a:outerShdw blurRad="25400" dist="12700" algn="l" rotWithShape="0">
                <a:srgbClr val="7E1210"/>
              </a:outer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fontAlgn="auto">
                <a:spcBef>
                  <a:spcPts val="0"/>
                </a:spcBef>
                <a:spcAft>
                  <a:spcPts val="0"/>
                </a:spcAft>
              </a:pPr>
              <a:endParaRPr lang="nl-NL">
                <a:solidFill>
                  <a:srgbClr val="17438B"/>
                </a:solidFill>
                <a:latin typeface="Arial"/>
              </a:endParaRPr>
            </a:p>
          </p:txBody>
        </p:sp>
      </p:grpSp>
    </p:spTree>
    <p:extLst>
      <p:ext uri="{BB962C8B-B14F-4D97-AF65-F5344CB8AC3E}">
        <p14:creationId xmlns:p14="http://schemas.microsoft.com/office/powerpoint/2010/main" val="287012985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hf hdr="0"/>
  <p:txStyles>
    <p:titleStyle>
      <a:lvl1pPr algn="l" defTabSz="914400" rtl="0" eaLnBrk="1" latinLnBrk="0" hangingPunct="1">
        <a:lnSpc>
          <a:spcPts val="3500"/>
        </a:lnSpc>
        <a:spcBef>
          <a:spcPct val="0"/>
        </a:spcBef>
        <a:buNone/>
        <a:defRPr sz="3500" b="0" kern="1200">
          <a:solidFill>
            <a:schemeClr val="tx1"/>
          </a:solidFill>
          <a:latin typeface="+mj-lt"/>
          <a:ea typeface="+mj-ea"/>
          <a:cs typeface="+mj-cs"/>
        </a:defRPr>
      </a:lvl1pPr>
    </p:titleStyle>
    <p:bodyStyle>
      <a:lvl1pPr marL="0" indent="0" algn="l" defTabSz="914400" rtl="0" eaLnBrk="1" latinLnBrk="0" hangingPunct="1">
        <a:lnSpc>
          <a:spcPts val="2551"/>
        </a:lnSpc>
        <a:spcBef>
          <a:spcPts val="0"/>
        </a:spcBef>
        <a:buFont typeface="+mj-lt"/>
        <a:buNone/>
        <a:defRPr sz="2200" b="0" kern="1200">
          <a:solidFill>
            <a:schemeClr val="tx2"/>
          </a:solidFill>
          <a:latin typeface="+mn-lt"/>
          <a:ea typeface="+mn-ea"/>
          <a:cs typeface="+mn-cs"/>
        </a:defRPr>
      </a:lvl1pPr>
      <a:lvl2pPr marL="324000" indent="-324000" algn="l" defTabSz="914400" rtl="0" eaLnBrk="1" latinLnBrk="0" hangingPunct="1">
        <a:lnSpc>
          <a:spcPts val="2551"/>
        </a:lnSpc>
        <a:spcBef>
          <a:spcPts val="0"/>
        </a:spcBef>
        <a:buFont typeface="Arial" panose="020B0604020202020204" pitchFamily="34" charset="0"/>
        <a:buChar char="•"/>
        <a:defRPr sz="2200" kern="1200">
          <a:solidFill>
            <a:schemeClr val="tx2"/>
          </a:solidFill>
          <a:latin typeface="+mn-lt"/>
          <a:ea typeface="+mn-ea"/>
          <a:cs typeface="+mn-cs"/>
        </a:defRPr>
      </a:lvl2pPr>
      <a:lvl3pPr marL="648000" indent="-324000" algn="l" defTabSz="914400" rtl="0" eaLnBrk="1" latinLnBrk="0" hangingPunct="1">
        <a:lnSpc>
          <a:spcPts val="2551"/>
        </a:lnSpc>
        <a:spcBef>
          <a:spcPts val="0"/>
        </a:spcBef>
        <a:buFont typeface="Arial" panose="020B0604020202020204" pitchFamily="34" charset="0"/>
        <a:buChar char="•"/>
        <a:defRPr sz="2200" kern="1200">
          <a:solidFill>
            <a:schemeClr val="tx2"/>
          </a:solidFill>
          <a:latin typeface="+mn-lt"/>
          <a:ea typeface="+mn-ea"/>
          <a:cs typeface="+mn-cs"/>
        </a:defRPr>
      </a:lvl3pPr>
      <a:lvl4pPr marL="972000" indent="-324000" algn="l" defTabSz="914400" rtl="0" eaLnBrk="1" latinLnBrk="0" hangingPunct="1">
        <a:lnSpc>
          <a:spcPts val="2551"/>
        </a:lnSpc>
        <a:spcBef>
          <a:spcPts val="0"/>
        </a:spcBef>
        <a:buFont typeface="Arial" panose="020B0604020202020204" pitchFamily="34" charset="0"/>
        <a:buChar char="•"/>
        <a:defRPr sz="2200" kern="1200">
          <a:solidFill>
            <a:schemeClr val="tx2"/>
          </a:solidFill>
          <a:latin typeface="+mn-lt"/>
          <a:ea typeface="+mn-ea"/>
          <a:cs typeface="+mn-cs"/>
        </a:defRPr>
      </a:lvl4pPr>
      <a:lvl5pPr marL="1296000" indent="-324000" algn="l" defTabSz="914400" rtl="0" eaLnBrk="1" latinLnBrk="0" hangingPunct="1">
        <a:lnSpc>
          <a:spcPts val="2551"/>
        </a:lnSpc>
        <a:spcBef>
          <a:spcPts val="0"/>
        </a:spcBef>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hyperlink" Target="https://english.euthanasiecommissie.nl/due-care-criteria/unbearable-suffering-without-prospect-of-improvement" TargetMode="External"/><Relationship Id="rId7" Type="http://schemas.openxmlformats.org/officeDocument/2006/relationships/hyperlink" Target="https://english.euthanasiecommissie.nl/due-care-criteria/exercising-due-medical-care" TargetMode="External"/><Relationship Id="rId2" Type="http://schemas.openxmlformats.org/officeDocument/2006/relationships/hyperlink" Target="https://english.euthanasiecommissie.nl/due-care-criteria/voluntary-and-well-considered-request" TargetMode="External"/><Relationship Id="rId1" Type="http://schemas.openxmlformats.org/officeDocument/2006/relationships/slideLayout" Target="../slideLayouts/slideLayout37.xml"/><Relationship Id="rId6" Type="http://schemas.openxmlformats.org/officeDocument/2006/relationships/hyperlink" Target="https://english.euthanasiecommissie.nl/due-care-criteria/independent-assessment" TargetMode="External"/><Relationship Id="rId5" Type="http://schemas.openxmlformats.org/officeDocument/2006/relationships/hyperlink" Target="https://english.euthanasiecommissie.nl/due-care-criteria/no-reasonable-alternative" TargetMode="External"/><Relationship Id="rId4" Type="http://schemas.openxmlformats.org/officeDocument/2006/relationships/hyperlink" Target="https://english.euthanasiecommissie.nl/due-care-criteria/informing-the-pati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hild_euthanasia" TargetMode="External"/><Relationship Id="rId2" Type="http://schemas.openxmlformats.org/officeDocument/2006/relationships/hyperlink" Target="https://en.wikipedia.org/wiki/Adverse_effect_(medicine)" TargetMode="Externa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GB" dirty="0"/>
              <a:t>Euthanasia and the challenges for a chaplain in </a:t>
            </a:r>
            <a:r>
              <a:rPr lang="en-GB" dirty="0" smtClean="0"/>
              <a:t>Europe</a:t>
            </a:r>
            <a:endParaRPr lang="nl-NL" dirty="0"/>
          </a:p>
        </p:txBody>
      </p:sp>
      <p:sp>
        <p:nvSpPr>
          <p:cNvPr id="3" name="Ondertitel 2"/>
          <p:cNvSpPr>
            <a:spLocks noGrp="1"/>
          </p:cNvSpPr>
          <p:nvPr>
            <p:ph type="subTitle" idx="1"/>
          </p:nvPr>
        </p:nvSpPr>
        <p:spPr/>
        <p:txBody>
          <a:bodyPr/>
          <a:lstStyle/>
          <a:p>
            <a:endParaRPr lang="nl-NL" dirty="0"/>
          </a:p>
        </p:txBody>
      </p:sp>
      <p:sp>
        <p:nvSpPr>
          <p:cNvPr id="4" name="Tijdelijke aanduiding voor tekst 3"/>
          <p:cNvSpPr>
            <a:spLocks noGrp="1"/>
          </p:cNvSpPr>
          <p:nvPr>
            <p:ph type="body" sz="quarter" idx="10"/>
          </p:nvPr>
        </p:nvSpPr>
        <p:spPr>
          <a:xfrm>
            <a:off x="323084" y="2694612"/>
            <a:ext cx="8544609" cy="3555121"/>
          </a:xfrm>
        </p:spPr>
        <p:txBody>
          <a:bodyPr/>
          <a:lstStyle/>
          <a:p>
            <a:pPr algn="ctr">
              <a:lnSpc>
                <a:spcPts val="2000"/>
              </a:lnSpc>
              <a:spcAft>
                <a:spcPts val="1000"/>
              </a:spcAft>
            </a:pPr>
            <a:r>
              <a:rPr lang="en-GB" sz="1600" b="1" dirty="0" smtClean="0">
                <a:latin typeface="Verdana"/>
                <a:ea typeface="Calibri"/>
                <a:cs typeface="Arial"/>
              </a:rPr>
              <a:t>May 14, 2019</a:t>
            </a:r>
          </a:p>
          <a:p>
            <a:pPr algn="ctr">
              <a:lnSpc>
                <a:spcPts val="2000"/>
              </a:lnSpc>
              <a:spcAft>
                <a:spcPts val="1000"/>
              </a:spcAft>
            </a:pPr>
            <a:r>
              <a:rPr lang="nl-NL" sz="2000" dirty="0" smtClean="0">
                <a:latin typeface="Calibri"/>
                <a:ea typeface="Calibri"/>
                <a:cs typeface="Times New Roman"/>
              </a:rPr>
              <a:t/>
            </a:r>
            <a:br>
              <a:rPr lang="nl-NL" sz="2000" dirty="0" smtClean="0">
                <a:latin typeface="Calibri"/>
                <a:ea typeface="Calibri"/>
                <a:cs typeface="Times New Roman"/>
              </a:rPr>
            </a:br>
            <a:r>
              <a:rPr lang="en-GB" sz="2400" b="1" kern="1400" spc="25" dirty="0" smtClean="0">
                <a:solidFill>
                  <a:srgbClr val="000000"/>
                </a:solidFill>
                <a:latin typeface="Calibri"/>
                <a:ea typeface="Times New Roman"/>
                <a:cs typeface="Times New Roman"/>
              </a:rPr>
              <a:t>AHPCC </a:t>
            </a:r>
            <a:r>
              <a:rPr lang="en-GB" sz="2400" b="1" kern="1400" spc="25" dirty="0">
                <a:solidFill>
                  <a:srgbClr val="000000"/>
                </a:solidFill>
                <a:latin typeface="Calibri"/>
                <a:ea typeface="Times New Roman"/>
                <a:cs typeface="Times New Roman"/>
              </a:rPr>
              <a:t>CONFERENCE </a:t>
            </a:r>
            <a:endParaRPr lang="en-GB" sz="2400" b="1" kern="1400" spc="25" dirty="0" smtClean="0">
              <a:solidFill>
                <a:srgbClr val="000000"/>
              </a:solidFill>
              <a:latin typeface="Calibri"/>
              <a:ea typeface="Times New Roman"/>
              <a:cs typeface="Times New Roman"/>
            </a:endParaRPr>
          </a:p>
          <a:p>
            <a:pPr algn="ctr">
              <a:lnSpc>
                <a:spcPts val="2000"/>
              </a:lnSpc>
              <a:spcAft>
                <a:spcPts val="1000"/>
              </a:spcAft>
            </a:pPr>
            <a:r>
              <a:rPr lang="en-GB" b="1" kern="1400" spc="25" dirty="0" smtClean="0">
                <a:solidFill>
                  <a:srgbClr val="000000"/>
                </a:solidFill>
                <a:latin typeface="Calibri"/>
                <a:ea typeface="Times New Roman"/>
                <a:cs typeface="Times New Roman"/>
              </a:rPr>
              <a:t>May </a:t>
            </a:r>
            <a:r>
              <a:rPr lang="en-GB" b="1" kern="1400" spc="25" dirty="0">
                <a:solidFill>
                  <a:srgbClr val="000000"/>
                </a:solidFill>
                <a:latin typeface="Calibri"/>
                <a:ea typeface="Times New Roman"/>
                <a:cs typeface="Times New Roman"/>
              </a:rPr>
              <a:t>13th-15th, </a:t>
            </a:r>
            <a:r>
              <a:rPr lang="en-GB" b="1" kern="1400" spc="25" dirty="0" smtClean="0">
                <a:solidFill>
                  <a:srgbClr val="000000"/>
                </a:solidFill>
                <a:latin typeface="Calibri"/>
                <a:ea typeface="Times New Roman"/>
                <a:cs typeface="Times New Roman"/>
              </a:rPr>
              <a:t>2019</a:t>
            </a:r>
            <a:r>
              <a:rPr lang="nl-NL" b="1" u="sng" kern="1400" spc="25" dirty="0" smtClean="0">
                <a:solidFill>
                  <a:srgbClr val="000000"/>
                </a:solidFill>
                <a:latin typeface="Calibri"/>
                <a:ea typeface="Times New Roman"/>
                <a:cs typeface="Times New Roman"/>
              </a:rPr>
              <a:t/>
            </a:r>
            <a:br>
              <a:rPr lang="nl-NL" b="1" u="sng" kern="1400" spc="25" dirty="0" smtClean="0">
                <a:solidFill>
                  <a:srgbClr val="000000"/>
                </a:solidFill>
                <a:latin typeface="Calibri"/>
                <a:ea typeface="Times New Roman"/>
                <a:cs typeface="Times New Roman"/>
              </a:rPr>
            </a:br>
            <a:r>
              <a:rPr lang="en-GB" b="1" kern="1400" spc="25" dirty="0" smtClean="0">
                <a:solidFill>
                  <a:srgbClr val="000000"/>
                </a:solidFill>
                <a:latin typeface="Calibri"/>
                <a:ea typeface="Times New Roman"/>
                <a:cs typeface="Times New Roman"/>
              </a:rPr>
              <a:t>The </a:t>
            </a:r>
            <a:r>
              <a:rPr lang="en-GB" b="1" kern="1400" spc="25" dirty="0">
                <a:solidFill>
                  <a:srgbClr val="000000"/>
                </a:solidFill>
                <a:latin typeface="Calibri"/>
                <a:ea typeface="Times New Roman"/>
                <a:cs typeface="Times New Roman"/>
              </a:rPr>
              <a:t>Emerging Shape of Palliative Care Chaplaincy – Embracing the Challenges</a:t>
            </a:r>
            <a:endParaRPr lang="nl-NL" b="1" u="sng" kern="1400" spc="25" dirty="0">
              <a:solidFill>
                <a:srgbClr val="000000"/>
              </a:solidFill>
              <a:latin typeface="Calibri"/>
              <a:ea typeface="Times New Roman"/>
              <a:cs typeface="Times New Roman"/>
            </a:endParaRPr>
          </a:p>
          <a:p>
            <a:endParaRPr lang="en-GB" dirty="0"/>
          </a:p>
          <a:p>
            <a:endParaRPr lang="nl-NL" dirty="0" smtClean="0"/>
          </a:p>
          <a:p>
            <a:endParaRPr lang="nl-NL" dirty="0" smtClean="0"/>
          </a:p>
          <a:p>
            <a:r>
              <a:rPr lang="en-GB" b="1" dirty="0"/>
              <a:t>Simon Evers</a:t>
            </a:r>
            <a:endParaRPr lang="nl-NL" dirty="0"/>
          </a:p>
          <a:p>
            <a:r>
              <a:rPr lang="en-GB" i="1" dirty="0"/>
              <a:t>Chair of the European Network of Healthcare Chaplaincy (ENHCC)</a:t>
            </a:r>
          </a:p>
          <a:p>
            <a:endParaRPr lang="nl-NL" dirty="0"/>
          </a:p>
        </p:txBody>
      </p:sp>
    </p:spTree>
    <p:extLst>
      <p:ext uri="{BB962C8B-B14F-4D97-AF65-F5344CB8AC3E}">
        <p14:creationId xmlns:p14="http://schemas.microsoft.com/office/powerpoint/2010/main" val="327480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smtClean="0"/>
              <a:t>3 b) </a:t>
            </a:r>
            <a:r>
              <a:rPr lang="en-GB" sz="3600" b="1" dirty="0" smtClean="0"/>
              <a:t>Practice</a:t>
            </a:r>
            <a:endParaRPr lang="en-GB" sz="3600" b="1" dirty="0"/>
          </a:p>
        </p:txBody>
      </p:sp>
      <p:sp>
        <p:nvSpPr>
          <p:cNvPr id="3" name="Tijdelijke aanduiding voor inhoud 2"/>
          <p:cNvSpPr>
            <a:spLocks noGrp="1"/>
          </p:cNvSpPr>
          <p:nvPr>
            <p:ph idx="1"/>
          </p:nvPr>
        </p:nvSpPr>
        <p:spPr>
          <a:xfrm>
            <a:off x="251521" y="1268760"/>
            <a:ext cx="8712968" cy="5256584"/>
          </a:xfrm>
        </p:spPr>
        <p:txBody>
          <a:bodyPr>
            <a:normAutofit/>
          </a:bodyPr>
          <a:lstStyle/>
          <a:p>
            <a:pPr>
              <a:lnSpc>
                <a:spcPct val="100000"/>
              </a:lnSpc>
            </a:pPr>
            <a:r>
              <a:rPr lang="en-GB" sz="3200" dirty="0" smtClean="0"/>
              <a:t>2016: 6,091 (4% of people who died)</a:t>
            </a:r>
          </a:p>
          <a:p>
            <a:pPr>
              <a:lnSpc>
                <a:spcPct val="100000"/>
              </a:lnSpc>
            </a:pPr>
            <a:r>
              <a:rPr lang="en-GB" sz="3200" dirty="0" smtClean="0"/>
              <a:t>2017: 6,585 (4,4% of people who died)</a:t>
            </a:r>
          </a:p>
          <a:p>
            <a:pPr>
              <a:lnSpc>
                <a:spcPct val="100000"/>
              </a:lnSpc>
            </a:pPr>
            <a:r>
              <a:rPr lang="en-GB" sz="3200" dirty="0" smtClean="0"/>
              <a:t>2018: 6,126 (4% of people who died)</a:t>
            </a:r>
          </a:p>
          <a:p>
            <a:pPr>
              <a:lnSpc>
                <a:spcPct val="100000"/>
              </a:lnSpc>
            </a:pPr>
            <a:endParaRPr lang="en-GB" sz="3200" dirty="0" smtClean="0"/>
          </a:p>
          <a:p>
            <a:pPr>
              <a:lnSpc>
                <a:spcPct val="100000"/>
              </a:lnSpc>
            </a:pPr>
            <a:r>
              <a:rPr lang="en-GB" sz="3200" dirty="0" smtClean="0"/>
              <a:t>In general there are three times more requests (about 15,000).</a:t>
            </a:r>
            <a:br>
              <a:rPr lang="en-GB" sz="3200" dirty="0" smtClean="0"/>
            </a:br>
            <a:r>
              <a:rPr lang="en-GB" sz="3200" dirty="0" smtClean="0"/>
              <a:t>One third is denied because of the lack of presence of one or more criteria.</a:t>
            </a:r>
            <a:br>
              <a:rPr lang="en-GB" sz="3200" dirty="0" smtClean="0"/>
            </a:br>
            <a:r>
              <a:rPr lang="en-GB" sz="3200" dirty="0" smtClean="0"/>
              <a:t>One third dies earlier than the procedure for euthanasia can be ended.</a:t>
            </a:r>
            <a:endParaRPr lang="en-GB" sz="3200" dirty="0"/>
          </a:p>
        </p:txBody>
      </p:sp>
    </p:spTree>
    <p:extLst>
      <p:ext uri="{BB962C8B-B14F-4D97-AF65-F5344CB8AC3E}">
        <p14:creationId xmlns:p14="http://schemas.microsoft.com/office/powerpoint/2010/main" val="23000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smtClean="0"/>
              <a:t>3 b) </a:t>
            </a:r>
            <a:r>
              <a:rPr lang="en-GB" sz="3600" b="1" dirty="0" smtClean="0"/>
              <a:t>Practice</a:t>
            </a:r>
            <a:endParaRPr lang="en-GB" sz="3600" b="1" dirty="0"/>
          </a:p>
        </p:txBody>
      </p:sp>
      <p:sp>
        <p:nvSpPr>
          <p:cNvPr id="3" name="Tijdelijke aanduiding voor inhoud 2"/>
          <p:cNvSpPr>
            <a:spLocks noGrp="1"/>
          </p:cNvSpPr>
          <p:nvPr>
            <p:ph idx="1"/>
          </p:nvPr>
        </p:nvSpPr>
        <p:spPr>
          <a:xfrm>
            <a:off x="28600" y="1484784"/>
            <a:ext cx="8640960" cy="5112568"/>
          </a:xfrm>
        </p:spPr>
        <p:txBody>
          <a:bodyPr>
            <a:normAutofit/>
          </a:bodyPr>
          <a:lstStyle/>
          <a:p>
            <a:pPr>
              <a:lnSpc>
                <a:spcPct val="100000"/>
              </a:lnSpc>
            </a:pPr>
            <a:r>
              <a:rPr lang="en-GB" sz="3200" b="1" dirty="0" smtClean="0"/>
              <a:t>2017</a:t>
            </a:r>
          </a:p>
          <a:p>
            <a:pPr>
              <a:lnSpc>
                <a:spcPct val="110000"/>
              </a:lnSpc>
              <a:spcBef>
                <a:spcPts val="1200"/>
              </a:spcBef>
            </a:pPr>
            <a:r>
              <a:rPr lang="en-GB" sz="3200" dirty="0" smtClean="0"/>
              <a:t>Ratio between cases of termination of life on request and cases of assisted suicide.</a:t>
            </a:r>
          </a:p>
          <a:p>
            <a:pPr>
              <a:lnSpc>
                <a:spcPct val="110000"/>
              </a:lnSpc>
              <a:spcBef>
                <a:spcPts val="1200"/>
              </a:spcBef>
            </a:pPr>
            <a:r>
              <a:rPr lang="en-GB" sz="3200" dirty="0" smtClean="0"/>
              <a:t>There were 6,306 cases of termination of life on request (over 95.8% of  the total),</a:t>
            </a:r>
            <a:br>
              <a:rPr lang="en-GB" sz="3200" dirty="0" smtClean="0"/>
            </a:br>
            <a:r>
              <a:rPr lang="en-GB" sz="3200" dirty="0" smtClean="0"/>
              <a:t>250 cases of assisted suicide (3.8%) and</a:t>
            </a:r>
            <a:br>
              <a:rPr lang="en-GB" sz="3200" dirty="0" smtClean="0"/>
            </a:br>
            <a:r>
              <a:rPr lang="en-GB" sz="3200" dirty="0" smtClean="0"/>
              <a:t>29 cases involving a combination of the two (0.4%).</a:t>
            </a:r>
            <a:endParaRPr lang="en-GB" sz="3200" dirty="0"/>
          </a:p>
        </p:txBody>
      </p:sp>
    </p:spTree>
    <p:extLst>
      <p:ext uri="{BB962C8B-B14F-4D97-AF65-F5344CB8AC3E}">
        <p14:creationId xmlns:p14="http://schemas.microsoft.com/office/powerpoint/2010/main" val="365520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smtClean="0"/>
              <a:t>3 b) </a:t>
            </a:r>
            <a:r>
              <a:rPr lang="en-GB" sz="3600" b="1" dirty="0" smtClean="0"/>
              <a:t>Practice</a:t>
            </a:r>
            <a:endParaRPr lang="en-GB" sz="3600" b="1" dirty="0"/>
          </a:p>
        </p:txBody>
      </p:sp>
      <p:sp>
        <p:nvSpPr>
          <p:cNvPr id="3" name="Tijdelijke aanduiding voor inhoud 2"/>
          <p:cNvSpPr>
            <a:spLocks noGrp="1"/>
          </p:cNvSpPr>
          <p:nvPr>
            <p:ph idx="1"/>
          </p:nvPr>
        </p:nvSpPr>
        <p:spPr>
          <a:xfrm>
            <a:off x="251520" y="1382096"/>
            <a:ext cx="8640960" cy="5287264"/>
          </a:xfrm>
        </p:spPr>
        <p:txBody>
          <a:bodyPr>
            <a:noAutofit/>
          </a:bodyPr>
          <a:lstStyle/>
          <a:p>
            <a:pPr>
              <a:lnSpc>
                <a:spcPct val="100000"/>
              </a:lnSpc>
            </a:pPr>
            <a:r>
              <a:rPr lang="nl-NL" sz="3200" b="1" dirty="0" smtClean="0"/>
              <a:t>2017</a:t>
            </a:r>
          </a:p>
          <a:p>
            <a:pPr>
              <a:lnSpc>
                <a:spcPct val="100000"/>
              </a:lnSpc>
              <a:spcBef>
                <a:spcPts val="1200"/>
              </a:spcBef>
            </a:pPr>
            <a:r>
              <a:rPr lang="nl-NL" sz="3200" b="1" dirty="0" smtClean="0"/>
              <a:t>Diseases</a:t>
            </a:r>
          </a:p>
          <a:p>
            <a:pPr>
              <a:lnSpc>
                <a:spcPct val="100000"/>
              </a:lnSpc>
            </a:pPr>
            <a:r>
              <a:rPr lang="nl-NL" sz="3200" dirty="0" smtClean="0"/>
              <a:t>89,4% Incurable </a:t>
            </a:r>
            <a:r>
              <a:rPr lang="nl-NL" sz="3200" dirty="0"/>
              <a:t>cancer, neurological disorders, cardiovasculair disease, pulmonary disease or a combination of these conditions (5,893</a:t>
            </a:r>
            <a:r>
              <a:rPr lang="nl-NL" sz="3200" dirty="0" smtClean="0"/>
              <a:t>)</a:t>
            </a:r>
          </a:p>
          <a:p>
            <a:pPr>
              <a:lnSpc>
                <a:spcPct val="100000"/>
              </a:lnSpc>
              <a:spcBef>
                <a:spcPts val="1200"/>
              </a:spcBef>
              <a:tabLst>
                <a:tab pos="4308475" algn="r"/>
              </a:tabLst>
            </a:pPr>
            <a:r>
              <a:rPr lang="nl-NL" sz="3200" dirty="0" smtClean="0"/>
              <a:t>Cancer:</a:t>
            </a:r>
            <a:r>
              <a:rPr lang="nl-NL" sz="3200" dirty="0"/>
              <a:t>	</a:t>
            </a:r>
            <a:r>
              <a:rPr lang="nl-NL" sz="3200" dirty="0" smtClean="0"/>
              <a:t>4,236</a:t>
            </a:r>
            <a:endParaRPr lang="nl-NL" sz="3200" dirty="0"/>
          </a:p>
          <a:p>
            <a:pPr>
              <a:lnSpc>
                <a:spcPct val="100000"/>
              </a:lnSpc>
            </a:pPr>
            <a:r>
              <a:rPr lang="nl-NL" sz="3200" dirty="0"/>
              <a:t>Combination:		782</a:t>
            </a:r>
          </a:p>
          <a:p>
            <a:pPr>
              <a:lnSpc>
                <a:spcPct val="100000"/>
              </a:lnSpc>
            </a:pPr>
            <a:r>
              <a:rPr lang="nl-NL" sz="3200" dirty="0" err="1"/>
              <a:t>Neurological</a:t>
            </a:r>
            <a:r>
              <a:rPr lang="nl-NL" sz="3200" dirty="0"/>
              <a:t>:		374</a:t>
            </a:r>
          </a:p>
          <a:p>
            <a:pPr>
              <a:lnSpc>
                <a:spcPct val="100000"/>
              </a:lnSpc>
            </a:pPr>
            <a:r>
              <a:rPr lang="nl-NL" sz="3200" dirty="0"/>
              <a:t>Cardiovasculair:	275</a:t>
            </a:r>
          </a:p>
          <a:p>
            <a:pPr>
              <a:lnSpc>
                <a:spcPct val="100000"/>
              </a:lnSpc>
            </a:pPr>
            <a:r>
              <a:rPr lang="nl-NL" sz="3200" dirty="0" err="1"/>
              <a:t>Pumonary</a:t>
            </a:r>
            <a:r>
              <a:rPr lang="nl-NL" sz="3200" dirty="0"/>
              <a:t>:		226</a:t>
            </a:r>
          </a:p>
        </p:txBody>
      </p:sp>
    </p:spTree>
    <p:extLst>
      <p:ext uri="{BB962C8B-B14F-4D97-AF65-F5344CB8AC3E}">
        <p14:creationId xmlns:p14="http://schemas.microsoft.com/office/powerpoint/2010/main" val="2824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smtClean="0"/>
              <a:t>3 b) </a:t>
            </a:r>
            <a:r>
              <a:rPr lang="nl-NL" sz="3600" b="1" dirty="0" err="1" smtClean="0"/>
              <a:t>Practice</a:t>
            </a:r>
            <a:endParaRPr lang="nl-NL" sz="3600" b="1" dirty="0"/>
          </a:p>
        </p:txBody>
      </p:sp>
      <p:sp>
        <p:nvSpPr>
          <p:cNvPr id="3" name="Tijdelijke aanduiding voor inhoud 2"/>
          <p:cNvSpPr>
            <a:spLocks noGrp="1"/>
          </p:cNvSpPr>
          <p:nvPr>
            <p:ph idx="1"/>
          </p:nvPr>
        </p:nvSpPr>
        <p:spPr>
          <a:xfrm>
            <a:off x="180000" y="1080000"/>
            <a:ext cx="8011386" cy="5103764"/>
          </a:xfrm>
        </p:spPr>
        <p:txBody>
          <a:bodyPr>
            <a:normAutofit/>
          </a:bodyPr>
          <a:lstStyle/>
          <a:p>
            <a:pPr>
              <a:lnSpc>
                <a:spcPct val="120000"/>
              </a:lnSpc>
              <a:spcBef>
                <a:spcPts val="1200"/>
              </a:spcBef>
            </a:pPr>
            <a:r>
              <a:rPr lang="nl-NL" sz="3200" b="1" dirty="0" smtClean="0"/>
              <a:t>2017</a:t>
            </a:r>
          </a:p>
          <a:p>
            <a:pPr>
              <a:lnSpc>
                <a:spcPct val="120000"/>
              </a:lnSpc>
              <a:spcBef>
                <a:spcPts val="1200"/>
              </a:spcBef>
            </a:pPr>
            <a:r>
              <a:rPr lang="nl-NL" sz="3200" dirty="0" smtClean="0"/>
              <a:t>10.6%</a:t>
            </a:r>
          </a:p>
          <a:p>
            <a:pPr>
              <a:lnSpc>
                <a:spcPct val="120000"/>
              </a:lnSpc>
              <a:spcBef>
                <a:spcPts val="1200"/>
              </a:spcBef>
            </a:pPr>
            <a:r>
              <a:rPr lang="nl-NL" sz="3200" dirty="0" smtClean="0"/>
              <a:t>Dementia</a:t>
            </a:r>
            <a:r>
              <a:rPr lang="nl-NL" sz="3200" dirty="0"/>
              <a:t>:		166 (early stage</a:t>
            </a:r>
            <a:r>
              <a:rPr lang="nl-NL" sz="3200" dirty="0" smtClean="0"/>
              <a:t>)</a:t>
            </a:r>
            <a:br>
              <a:rPr lang="nl-NL" sz="3200" dirty="0" smtClean="0"/>
            </a:br>
            <a:r>
              <a:rPr lang="nl-NL" sz="3200" dirty="0"/>
              <a:t>		</a:t>
            </a:r>
            <a:r>
              <a:rPr lang="nl-NL" sz="3200" dirty="0" smtClean="0"/>
              <a:t>	</a:t>
            </a:r>
            <a:r>
              <a:rPr lang="nl-NL" sz="3200" dirty="0"/>
              <a:t>	3 (advanced stage</a:t>
            </a:r>
            <a:r>
              <a:rPr lang="nl-NL" sz="3200" dirty="0" smtClean="0"/>
              <a:t>)</a:t>
            </a:r>
          </a:p>
          <a:p>
            <a:pPr>
              <a:lnSpc>
                <a:spcPct val="120000"/>
              </a:lnSpc>
              <a:spcBef>
                <a:spcPts val="1200"/>
              </a:spcBef>
            </a:pPr>
            <a:r>
              <a:rPr lang="nl-NL" sz="3200" dirty="0" smtClean="0"/>
              <a:t>Psychiatric</a:t>
            </a:r>
            <a:r>
              <a:rPr lang="nl-NL" sz="3200" dirty="0"/>
              <a:t>:		</a:t>
            </a:r>
            <a:r>
              <a:rPr lang="nl-NL" sz="3200" dirty="0" smtClean="0"/>
              <a:t>83</a:t>
            </a:r>
          </a:p>
          <a:p>
            <a:pPr>
              <a:lnSpc>
                <a:spcPct val="120000"/>
              </a:lnSpc>
              <a:spcBef>
                <a:spcPts val="1200"/>
              </a:spcBef>
            </a:pPr>
            <a:r>
              <a:rPr lang="nl-NL" sz="3200" dirty="0" smtClean="0"/>
              <a:t>Multi </a:t>
            </a:r>
            <a:r>
              <a:rPr lang="nl-NL" sz="3200" dirty="0"/>
              <a:t>geriatric:		</a:t>
            </a:r>
            <a:r>
              <a:rPr lang="nl-NL" sz="3200" dirty="0" smtClean="0"/>
              <a:t>293</a:t>
            </a:r>
          </a:p>
          <a:p>
            <a:pPr>
              <a:lnSpc>
                <a:spcPct val="120000"/>
              </a:lnSpc>
              <a:spcBef>
                <a:spcPts val="1200"/>
              </a:spcBef>
            </a:pPr>
            <a:r>
              <a:rPr lang="nl-NL" sz="3200" dirty="0" smtClean="0"/>
              <a:t>Other </a:t>
            </a:r>
            <a:r>
              <a:rPr lang="nl-NL" sz="3200" dirty="0"/>
              <a:t>conditions:	</a:t>
            </a:r>
            <a:r>
              <a:rPr lang="nl-NL" sz="3200" dirty="0" smtClean="0"/>
              <a:t>147</a:t>
            </a:r>
            <a:endParaRPr lang="nl-NL" sz="3200" dirty="0"/>
          </a:p>
        </p:txBody>
      </p:sp>
    </p:spTree>
    <p:extLst>
      <p:ext uri="{BB962C8B-B14F-4D97-AF65-F5344CB8AC3E}">
        <p14:creationId xmlns:p14="http://schemas.microsoft.com/office/powerpoint/2010/main" val="237399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smtClean="0"/>
              <a:t>3 b) </a:t>
            </a:r>
            <a:r>
              <a:rPr lang="nl-NL" sz="3600" b="1" dirty="0" err="1" smtClean="0"/>
              <a:t>Practice</a:t>
            </a:r>
            <a:endParaRPr lang="nl-NL" sz="3600" b="1" dirty="0"/>
          </a:p>
        </p:txBody>
      </p:sp>
      <p:sp>
        <p:nvSpPr>
          <p:cNvPr id="3" name="Tijdelijke aanduiding voor inhoud 2"/>
          <p:cNvSpPr>
            <a:spLocks noGrp="1"/>
          </p:cNvSpPr>
          <p:nvPr>
            <p:ph idx="1"/>
          </p:nvPr>
        </p:nvSpPr>
        <p:spPr>
          <a:xfrm>
            <a:off x="180000" y="1080000"/>
            <a:ext cx="8784000" cy="5400000"/>
          </a:xfrm>
        </p:spPr>
        <p:txBody>
          <a:bodyPr>
            <a:normAutofit/>
          </a:bodyPr>
          <a:lstStyle/>
          <a:p>
            <a:r>
              <a:rPr lang="nl-NL" sz="3200" b="1" dirty="0" err="1" smtClean="0"/>
              <a:t>Ages</a:t>
            </a:r>
            <a:endParaRPr lang="nl-NL" sz="3200" b="1" dirty="0" smtClean="0"/>
          </a:p>
          <a:p>
            <a:pPr>
              <a:lnSpc>
                <a:spcPct val="100000"/>
              </a:lnSpc>
              <a:spcBef>
                <a:spcPts val="1200"/>
              </a:spcBef>
            </a:pPr>
            <a:r>
              <a:rPr lang="nl-NL" sz="3200" dirty="0" smtClean="0"/>
              <a:t>Minors </a:t>
            </a:r>
            <a:r>
              <a:rPr lang="nl-NL" sz="3200" dirty="0"/>
              <a:t>(12-17):	</a:t>
            </a:r>
            <a:r>
              <a:rPr lang="nl-NL" sz="3200" dirty="0" smtClean="0"/>
              <a:t>      3 </a:t>
            </a:r>
            <a:r>
              <a:rPr lang="nl-NL" sz="3200" dirty="0"/>
              <a:t>(0,0004</a:t>
            </a:r>
            <a:r>
              <a:rPr lang="nl-NL" sz="3200" dirty="0" smtClean="0"/>
              <a:t>%)</a:t>
            </a:r>
          </a:p>
          <a:p>
            <a:pPr>
              <a:lnSpc>
                <a:spcPct val="100000"/>
              </a:lnSpc>
              <a:spcBef>
                <a:spcPts val="1200"/>
              </a:spcBef>
            </a:pPr>
            <a:r>
              <a:rPr lang="nl-NL" sz="3200" dirty="0" smtClean="0"/>
              <a:t>18-40</a:t>
            </a:r>
            <a:r>
              <a:rPr lang="nl-NL" sz="3200" dirty="0"/>
              <a:t>:		</a:t>
            </a:r>
            <a:r>
              <a:rPr lang="nl-NL" sz="3200" dirty="0" smtClean="0"/>
              <a:t>	    73 </a:t>
            </a:r>
            <a:r>
              <a:rPr lang="nl-NL" sz="3200" dirty="0"/>
              <a:t>(0,01</a:t>
            </a:r>
            <a:r>
              <a:rPr lang="nl-NL" sz="3200" dirty="0" smtClean="0"/>
              <a:t>%)</a:t>
            </a:r>
          </a:p>
          <a:p>
            <a:pPr>
              <a:lnSpc>
                <a:spcPct val="100000"/>
              </a:lnSpc>
              <a:spcBef>
                <a:spcPts val="1200"/>
              </a:spcBef>
            </a:pPr>
            <a:r>
              <a:rPr lang="nl-NL" sz="3200" dirty="0" smtClean="0"/>
              <a:t>Sixties</a:t>
            </a:r>
            <a:r>
              <a:rPr lang="nl-NL" sz="3200" dirty="0"/>
              <a:t>:		</a:t>
            </a:r>
            <a:r>
              <a:rPr lang="nl-NL" sz="3200" dirty="0" smtClean="0"/>
              <a:t>	1405 </a:t>
            </a:r>
            <a:r>
              <a:rPr lang="nl-NL" sz="3200" dirty="0"/>
              <a:t>(21,3</a:t>
            </a:r>
            <a:r>
              <a:rPr lang="nl-NL" sz="3200" dirty="0" smtClean="0"/>
              <a:t>%)</a:t>
            </a:r>
          </a:p>
          <a:p>
            <a:pPr>
              <a:lnSpc>
                <a:spcPct val="100000"/>
              </a:lnSpc>
              <a:spcBef>
                <a:spcPts val="1200"/>
              </a:spcBef>
            </a:pPr>
            <a:r>
              <a:rPr lang="nl-NL" sz="3200" dirty="0" smtClean="0"/>
              <a:t>Seventies</a:t>
            </a:r>
            <a:r>
              <a:rPr lang="nl-NL" sz="3200" dirty="0"/>
              <a:t>:	</a:t>
            </a:r>
            <a:r>
              <a:rPr lang="nl-NL" sz="3200" dirty="0" smtClean="0"/>
              <a:t>	2002 </a:t>
            </a:r>
            <a:r>
              <a:rPr lang="nl-NL" sz="3200" dirty="0"/>
              <a:t>(30,4</a:t>
            </a:r>
            <a:r>
              <a:rPr lang="nl-NL" sz="3200" dirty="0" smtClean="0"/>
              <a:t>%)</a:t>
            </a:r>
          </a:p>
          <a:p>
            <a:pPr>
              <a:lnSpc>
                <a:spcPct val="100000"/>
              </a:lnSpc>
              <a:spcBef>
                <a:spcPts val="1200"/>
              </a:spcBef>
            </a:pPr>
            <a:r>
              <a:rPr lang="nl-NL" sz="3200" dirty="0" smtClean="0"/>
              <a:t>Eighties</a:t>
            </a:r>
            <a:r>
              <a:rPr lang="nl-NL" sz="3200" dirty="0"/>
              <a:t>:	</a:t>
            </a:r>
            <a:r>
              <a:rPr lang="nl-NL" sz="3200" dirty="0" smtClean="0"/>
              <a:t>		1634 </a:t>
            </a:r>
            <a:r>
              <a:rPr lang="nl-NL" sz="3200" dirty="0"/>
              <a:t>(24,8%)</a:t>
            </a:r>
          </a:p>
        </p:txBody>
      </p:sp>
    </p:spTree>
    <p:extLst>
      <p:ext uri="{BB962C8B-B14F-4D97-AF65-F5344CB8AC3E}">
        <p14:creationId xmlns:p14="http://schemas.microsoft.com/office/powerpoint/2010/main" val="31417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smtClean="0"/>
              <a:t>3 b) </a:t>
            </a:r>
            <a:r>
              <a:rPr lang="en-GB" sz="3600" b="1" dirty="0" smtClean="0"/>
              <a:t>Practice</a:t>
            </a:r>
            <a:endParaRPr lang="en-GB" sz="3600" b="1" dirty="0"/>
          </a:p>
        </p:txBody>
      </p:sp>
      <p:sp>
        <p:nvSpPr>
          <p:cNvPr id="3" name="Tijdelijke aanduiding voor inhoud 2"/>
          <p:cNvSpPr>
            <a:spLocks noGrp="1"/>
          </p:cNvSpPr>
          <p:nvPr>
            <p:ph idx="1"/>
          </p:nvPr>
        </p:nvSpPr>
        <p:spPr>
          <a:xfrm>
            <a:off x="180000" y="1079999"/>
            <a:ext cx="8784000" cy="5400000"/>
          </a:xfrm>
        </p:spPr>
        <p:txBody>
          <a:bodyPr>
            <a:normAutofit/>
          </a:bodyPr>
          <a:lstStyle/>
          <a:p>
            <a:pPr>
              <a:lnSpc>
                <a:spcPct val="100000"/>
              </a:lnSpc>
            </a:pPr>
            <a:r>
              <a:rPr lang="en-GB" sz="3200" b="1" dirty="0" smtClean="0"/>
              <a:t>Locations</a:t>
            </a:r>
          </a:p>
          <a:p>
            <a:pPr>
              <a:lnSpc>
                <a:spcPct val="100000"/>
              </a:lnSpc>
              <a:spcBef>
                <a:spcPts val="1200"/>
              </a:spcBef>
            </a:pPr>
            <a:r>
              <a:rPr lang="en-GB" sz="3200" dirty="0" smtClean="0"/>
              <a:t>Patient’s home:	80,6%</a:t>
            </a:r>
          </a:p>
          <a:p>
            <a:pPr>
              <a:lnSpc>
                <a:spcPct val="100000"/>
              </a:lnSpc>
              <a:spcBef>
                <a:spcPts val="1200"/>
              </a:spcBef>
            </a:pPr>
            <a:r>
              <a:rPr lang="en-GB" sz="3200" dirty="0" smtClean="0"/>
              <a:t>Hospice:			  6,6%</a:t>
            </a:r>
          </a:p>
          <a:p>
            <a:pPr>
              <a:lnSpc>
                <a:spcPct val="100000"/>
              </a:lnSpc>
              <a:spcBef>
                <a:spcPts val="1200"/>
              </a:spcBef>
            </a:pPr>
            <a:r>
              <a:rPr lang="en-GB" sz="3200" dirty="0" smtClean="0"/>
              <a:t>Care home:		  4,3%</a:t>
            </a:r>
          </a:p>
          <a:p>
            <a:pPr>
              <a:lnSpc>
                <a:spcPct val="100000"/>
              </a:lnSpc>
              <a:spcBef>
                <a:spcPts val="1200"/>
              </a:spcBef>
            </a:pPr>
            <a:r>
              <a:rPr lang="en-GB" sz="3200" dirty="0" smtClean="0"/>
              <a:t>Nursing home:		  3,8%</a:t>
            </a:r>
          </a:p>
          <a:p>
            <a:pPr>
              <a:lnSpc>
                <a:spcPct val="100000"/>
              </a:lnSpc>
              <a:spcBef>
                <a:spcPts val="1200"/>
              </a:spcBef>
            </a:pPr>
            <a:r>
              <a:rPr lang="en-GB" sz="3200" dirty="0" smtClean="0"/>
              <a:t>Hospital:			  2,6%</a:t>
            </a:r>
          </a:p>
          <a:p>
            <a:pPr>
              <a:lnSpc>
                <a:spcPct val="100000"/>
              </a:lnSpc>
              <a:spcBef>
                <a:spcPts val="1200"/>
              </a:spcBef>
            </a:pPr>
            <a:r>
              <a:rPr lang="en-GB" sz="3200" dirty="0" smtClean="0"/>
              <a:t>Elsewhere:		  1,5%</a:t>
            </a:r>
            <a:endParaRPr lang="en-GB" sz="3200" dirty="0"/>
          </a:p>
        </p:txBody>
      </p:sp>
    </p:spTree>
    <p:extLst>
      <p:ext uri="{BB962C8B-B14F-4D97-AF65-F5344CB8AC3E}">
        <p14:creationId xmlns:p14="http://schemas.microsoft.com/office/powerpoint/2010/main" val="100117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smtClean="0"/>
              <a:t>3 b) </a:t>
            </a:r>
            <a:r>
              <a:rPr lang="en-GB" sz="3600" b="1" dirty="0" smtClean="0"/>
              <a:t>Practice</a:t>
            </a:r>
            <a:endParaRPr lang="en-GB" sz="3600" b="1" dirty="0"/>
          </a:p>
        </p:txBody>
      </p:sp>
      <p:sp>
        <p:nvSpPr>
          <p:cNvPr id="3" name="Tijdelijke aanduiding voor inhoud 2"/>
          <p:cNvSpPr>
            <a:spLocks noGrp="1"/>
          </p:cNvSpPr>
          <p:nvPr>
            <p:ph idx="1"/>
          </p:nvPr>
        </p:nvSpPr>
        <p:spPr>
          <a:xfrm>
            <a:off x="180000" y="1080000"/>
            <a:ext cx="8784000" cy="5400000"/>
          </a:xfrm>
        </p:spPr>
        <p:txBody>
          <a:bodyPr>
            <a:normAutofit/>
          </a:bodyPr>
          <a:lstStyle/>
          <a:p>
            <a:pPr>
              <a:lnSpc>
                <a:spcPct val="100000"/>
              </a:lnSpc>
              <a:spcBef>
                <a:spcPts val="1200"/>
              </a:spcBef>
            </a:pPr>
            <a:r>
              <a:rPr lang="en-GB" sz="3200" b="1" dirty="0" smtClean="0"/>
              <a:t>Notifying physicians</a:t>
            </a:r>
          </a:p>
          <a:p>
            <a:pPr>
              <a:lnSpc>
                <a:spcPct val="100000"/>
              </a:lnSpc>
              <a:spcBef>
                <a:spcPts val="1200"/>
              </a:spcBef>
            </a:pPr>
            <a:r>
              <a:rPr lang="en-GB" sz="3200" dirty="0" smtClean="0"/>
              <a:t>General practitioner		5636 (85%)</a:t>
            </a:r>
          </a:p>
          <a:p>
            <a:pPr>
              <a:lnSpc>
                <a:spcPct val="100000"/>
              </a:lnSpc>
              <a:spcBef>
                <a:spcPts val="1200"/>
              </a:spcBef>
            </a:pPr>
            <a:r>
              <a:rPr lang="en-GB" sz="3200" dirty="0" smtClean="0"/>
              <a:t>Elderly-care specialists:	  382</a:t>
            </a:r>
          </a:p>
          <a:p>
            <a:pPr>
              <a:lnSpc>
                <a:spcPct val="100000"/>
              </a:lnSpc>
              <a:spcBef>
                <a:spcPts val="1200"/>
              </a:spcBef>
            </a:pPr>
            <a:r>
              <a:rPr lang="en-GB" sz="3200" dirty="0" smtClean="0"/>
              <a:t>Other specialists:		  247</a:t>
            </a:r>
          </a:p>
          <a:p>
            <a:pPr>
              <a:lnSpc>
                <a:spcPct val="100000"/>
              </a:lnSpc>
              <a:spcBef>
                <a:spcPts val="1200"/>
              </a:spcBef>
            </a:pPr>
            <a:r>
              <a:rPr lang="en-GB" sz="3200" dirty="0" smtClean="0"/>
              <a:t>Registrars:		 	    68</a:t>
            </a:r>
          </a:p>
          <a:p>
            <a:pPr>
              <a:lnSpc>
                <a:spcPct val="100000"/>
              </a:lnSpc>
              <a:spcBef>
                <a:spcPts val="1200"/>
              </a:spcBef>
            </a:pPr>
            <a:r>
              <a:rPr lang="en-GB" sz="3200" dirty="0" smtClean="0"/>
              <a:t>Other backgrounds:		  252</a:t>
            </a:r>
            <a:endParaRPr lang="en-GB" sz="3200" dirty="0"/>
          </a:p>
        </p:txBody>
      </p:sp>
    </p:spTree>
    <p:extLst>
      <p:ext uri="{BB962C8B-B14F-4D97-AF65-F5344CB8AC3E}">
        <p14:creationId xmlns:p14="http://schemas.microsoft.com/office/powerpoint/2010/main" val="422826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smtClean="0"/>
              <a:t>3 c) </a:t>
            </a:r>
            <a:r>
              <a:rPr lang="en-GB" sz="3600" b="1" dirty="0" smtClean="0"/>
              <a:t>Further developme</a:t>
            </a:r>
            <a:r>
              <a:rPr lang="nl-NL" sz="3600" b="1" dirty="0" smtClean="0"/>
              <a:t>nts</a:t>
            </a:r>
            <a:endParaRPr lang="nl-NL" sz="3600" b="1" dirty="0"/>
          </a:p>
        </p:txBody>
      </p:sp>
      <p:sp>
        <p:nvSpPr>
          <p:cNvPr id="3" name="Tijdelijke aanduiding voor inhoud 2"/>
          <p:cNvSpPr>
            <a:spLocks noGrp="1"/>
          </p:cNvSpPr>
          <p:nvPr>
            <p:ph idx="1"/>
          </p:nvPr>
        </p:nvSpPr>
        <p:spPr>
          <a:xfrm>
            <a:off x="180000" y="1080000"/>
            <a:ext cx="8784000" cy="5400000"/>
          </a:xfrm>
        </p:spPr>
        <p:txBody>
          <a:bodyPr>
            <a:normAutofit/>
          </a:bodyPr>
          <a:lstStyle/>
          <a:p>
            <a:pPr marL="342900" indent="-342900">
              <a:lnSpc>
                <a:spcPct val="100000"/>
              </a:lnSpc>
              <a:spcBef>
                <a:spcPts val="1200"/>
              </a:spcBef>
              <a:buFont typeface="Arial" panose="020B0604020202020204" pitchFamily="34" charset="0"/>
              <a:buChar char="•"/>
            </a:pPr>
            <a:r>
              <a:rPr lang="en-GB" sz="3200" dirty="0" smtClean="0"/>
              <a:t>Psychiatric disorders</a:t>
            </a:r>
          </a:p>
          <a:p>
            <a:pPr marL="342900" indent="-342900">
              <a:lnSpc>
                <a:spcPct val="100000"/>
              </a:lnSpc>
              <a:spcBef>
                <a:spcPts val="1200"/>
              </a:spcBef>
              <a:buFont typeface="Arial" panose="020B0604020202020204" pitchFamily="34" charset="0"/>
              <a:buChar char="•"/>
            </a:pPr>
            <a:r>
              <a:rPr lang="en-GB" sz="3200" dirty="0" smtClean="0"/>
              <a:t>Dementia</a:t>
            </a:r>
          </a:p>
          <a:p>
            <a:pPr marL="342900" indent="-342900">
              <a:lnSpc>
                <a:spcPct val="100000"/>
              </a:lnSpc>
              <a:spcBef>
                <a:spcPts val="1200"/>
              </a:spcBef>
              <a:buFont typeface="Arial" panose="020B0604020202020204" pitchFamily="34" charset="0"/>
              <a:buChar char="•"/>
            </a:pPr>
            <a:r>
              <a:rPr lang="en-GB" sz="3200" dirty="0" smtClean="0"/>
              <a:t>Tired of life</a:t>
            </a:r>
            <a:endParaRPr lang="en-GB" sz="3200" dirty="0"/>
          </a:p>
        </p:txBody>
      </p:sp>
    </p:spTree>
    <p:extLst>
      <p:ext uri="{BB962C8B-B14F-4D97-AF65-F5344CB8AC3E}">
        <p14:creationId xmlns:p14="http://schemas.microsoft.com/office/powerpoint/2010/main" val="279344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smtClean="0"/>
              <a:t>4. </a:t>
            </a:r>
            <a:r>
              <a:rPr lang="en-GB" sz="3600" b="1" dirty="0" smtClean="0"/>
              <a:t>Law</a:t>
            </a:r>
            <a:endParaRPr lang="en-GB" sz="3600" b="1" dirty="0"/>
          </a:p>
        </p:txBody>
      </p:sp>
      <p:sp>
        <p:nvSpPr>
          <p:cNvPr id="3" name="Tijdelijke aanduiding voor inhoud 2"/>
          <p:cNvSpPr>
            <a:spLocks noGrp="1"/>
          </p:cNvSpPr>
          <p:nvPr>
            <p:ph idx="1"/>
          </p:nvPr>
        </p:nvSpPr>
        <p:spPr>
          <a:xfrm>
            <a:off x="180000" y="1080000"/>
            <a:ext cx="8784000" cy="5400000"/>
          </a:xfrm>
        </p:spPr>
        <p:txBody>
          <a:bodyPr>
            <a:normAutofit/>
          </a:bodyPr>
          <a:lstStyle/>
          <a:p>
            <a:pPr>
              <a:lnSpc>
                <a:spcPct val="100000"/>
              </a:lnSpc>
              <a:spcBef>
                <a:spcPts val="1200"/>
              </a:spcBef>
            </a:pPr>
            <a:r>
              <a:rPr lang="en-GB" sz="2800" dirty="0"/>
              <a:t>If a physician complies with a request from a patient to end their life, this is called euthanasia. If the physician helps a patient to end their own life, this is known as assisted suicide</a:t>
            </a:r>
            <a:r>
              <a:rPr lang="en-GB" sz="2800" dirty="0" smtClean="0"/>
              <a:t>.</a:t>
            </a:r>
          </a:p>
          <a:p>
            <a:pPr>
              <a:lnSpc>
                <a:spcPct val="100000"/>
              </a:lnSpc>
              <a:spcBef>
                <a:spcPts val="1200"/>
              </a:spcBef>
            </a:pPr>
            <a:r>
              <a:rPr lang="en-GB" sz="2800" dirty="0" smtClean="0"/>
              <a:t>In </a:t>
            </a:r>
            <a:r>
              <a:rPr lang="en-GB" sz="2800" dirty="0"/>
              <a:t>performing euthanasia or assisting in suicide, physicians in the Netherlands must comply with strict rules that are laid down by law: the due care criteria. Physicians who fail to observe these statutory requirements are criminally liable.</a:t>
            </a:r>
            <a:endParaRPr lang="nl-NL" sz="2800" dirty="0"/>
          </a:p>
        </p:txBody>
      </p:sp>
    </p:spTree>
    <p:extLst>
      <p:ext uri="{BB962C8B-B14F-4D97-AF65-F5344CB8AC3E}">
        <p14:creationId xmlns:p14="http://schemas.microsoft.com/office/powerpoint/2010/main" val="20398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smtClean="0"/>
              <a:t>4. </a:t>
            </a:r>
            <a:r>
              <a:rPr lang="en-GB" sz="3600" b="1" dirty="0" smtClean="0"/>
              <a:t>Law</a:t>
            </a:r>
            <a:endParaRPr lang="en-GB" sz="3600" b="1" dirty="0"/>
          </a:p>
        </p:txBody>
      </p:sp>
      <p:sp>
        <p:nvSpPr>
          <p:cNvPr id="3" name="Tijdelijke aanduiding voor inhoud 2"/>
          <p:cNvSpPr>
            <a:spLocks noGrp="1"/>
          </p:cNvSpPr>
          <p:nvPr>
            <p:ph idx="1"/>
          </p:nvPr>
        </p:nvSpPr>
        <p:spPr>
          <a:xfrm>
            <a:off x="180000" y="1080000"/>
            <a:ext cx="8784000" cy="5400000"/>
          </a:xfrm>
        </p:spPr>
        <p:txBody>
          <a:bodyPr>
            <a:normAutofit/>
          </a:bodyPr>
          <a:lstStyle/>
          <a:p>
            <a:r>
              <a:rPr lang="en-GB" sz="2600" b="1" dirty="0"/>
              <a:t>The statutory due care criteria say </a:t>
            </a:r>
            <a:r>
              <a:rPr lang="en-GB" sz="2600" b="1" dirty="0" smtClean="0"/>
              <a:t>the </a:t>
            </a:r>
            <a:r>
              <a:rPr lang="en-GB" sz="2600" b="1" dirty="0"/>
              <a:t>physician must</a:t>
            </a:r>
            <a:r>
              <a:rPr lang="en-GB" sz="2600" b="1" dirty="0" smtClean="0"/>
              <a:t>:</a:t>
            </a:r>
          </a:p>
          <a:p>
            <a:pPr marL="342900" lvl="0" indent="-342900">
              <a:lnSpc>
                <a:spcPct val="100000"/>
              </a:lnSpc>
              <a:spcBef>
                <a:spcPts val="300"/>
              </a:spcBef>
              <a:buFont typeface="Arial" panose="020B0604020202020204" pitchFamily="34" charset="0"/>
              <a:buChar char="•"/>
            </a:pPr>
            <a:r>
              <a:rPr lang="en-GB" sz="2400" dirty="0" smtClean="0"/>
              <a:t>be </a:t>
            </a:r>
            <a:r>
              <a:rPr lang="en-GB" sz="2400" dirty="0"/>
              <a:t>satisfied that the patient’s request is </a:t>
            </a:r>
            <a:r>
              <a:rPr lang="en-GB" sz="2400" dirty="0">
                <a:hlinkClick r:id="rId2"/>
              </a:rPr>
              <a:t>voluntary and well-considered</a:t>
            </a:r>
            <a:r>
              <a:rPr lang="en-GB" sz="2400" dirty="0"/>
              <a:t>;</a:t>
            </a:r>
            <a:endParaRPr lang="nl-NL" sz="2400" dirty="0"/>
          </a:p>
          <a:p>
            <a:pPr marL="342900" lvl="0" indent="-342900">
              <a:lnSpc>
                <a:spcPct val="100000"/>
              </a:lnSpc>
              <a:spcBef>
                <a:spcPts val="300"/>
              </a:spcBef>
              <a:buFont typeface="Arial" panose="020B0604020202020204" pitchFamily="34" charset="0"/>
              <a:buChar char="•"/>
            </a:pPr>
            <a:r>
              <a:rPr lang="en-GB" sz="2400" dirty="0"/>
              <a:t>be satisfied that the patient’s suffering is </a:t>
            </a:r>
            <a:r>
              <a:rPr lang="en-GB" sz="2400" dirty="0">
                <a:hlinkClick r:id="rId3"/>
              </a:rPr>
              <a:t>unbearable, with no prospect of improvement</a:t>
            </a:r>
            <a:r>
              <a:rPr lang="en-GB" sz="2400" dirty="0"/>
              <a:t>;</a:t>
            </a:r>
            <a:endParaRPr lang="nl-NL" sz="2400" dirty="0"/>
          </a:p>
          <a:p>
            <a:pPr marL="342900" lvl="0" indent="-342900">
              <a:lnSpc>
                <a:spcPct val="100000"/>
              </a:lnSpc>
              <a:spcBef>
                <a:spcPts val="300"/>
              </a:spcBef>
              <a:buFont typeface="Arial" panose="020B0604020202020204" pitchFamily="34" charset="0"/>
              <a:buChar char="•"/>
            </a:pPr>
            <a:r>
              <a:rPr lang="en-GB" sz="2400" dirty="0"/>
              <a:t>have </a:t>
            </a:r>
            <a:r>
              <a:rPr lang="en-GB" sz="2400" dirty="0">
                <a:hlinkClick r:id="rId4"/>
              </a:rPr>
              <a:t>informed the patient</a:t>
            </a:r>
            <a:r>
              <a:rPr lang="en-GB" sz="2400" dirty="0"/>
              <a:t> about their situation and prognosis;</a:t>
            </a:r>
            <a:endParaRPr lang="nl-NL" sz="2400" dirty="0"/>
          </a:p>
          <a:p>
            <a:pPr marL="342900" lvl="0" indent="-342900">
              <a:lnSpc>
                <a:spcPct val="100000"/>
              </a:lnSpc>
              <a:spcBef>
                <a:spcPts val="300"/>
              </a:spcBef>
              <a:buFont typeface="Arial" panose="020B0604020202020204" pitchFamily="34" charset="0"/>
              <a:buChar char="•"/>
            </a:pPr>
            <a:r>
              <a:rPr lang="en-GB" sz="2400" dirty="0"/>
              <a:t>have come to the conclusion, together with the patient, that there is </a:t>
            </a:r>
            <a:r>
              <a:rPr lang="en-GB" sz="2400" dirty="0">
                <a:hlinkClick r:id="rId5"/>
              </a:rPr>
              <a:t>no reasonable alternative</a:t>
            </a:r>
            <a:r>
              <a:rPr lang="en-GB" sz="2400" dirty="0"/>
              <a:t> in the patient’s situation;</a:t>
            </a:r>
            <a:endParaRPr lang="nl-NL" sz="2400" dirty="0"/>
          </a:p>
          <a:p>
            <a:pPr marL="342900" lvl="0" indent="-342900">
              <a:lnSpc>
                <a:spcPct val="100000"/>
              </a:lnSpc>
              <a:spcBef>
                <a:spcPts val="300"/>
              </a:spcBef>
              <a:buFont typeface="Arial" panose="020B0604020202020204" pitchFamily="34" charset="0"/>
              <a:buChar char="•"/>
            </a:pPr>
            <a:r>
              <a:rPr lang="en-GB" sz="2400" dirty="0"/>
              <a:t>have </a:t>
            </a:r>
            <a:r>
              <a:rPr lang="en-GB" sz="2400" dirty="0">
                <a:hlinkClick r:id="rId6"/>
              </a:rPr>
              <a:t>consulted at least one other, independent physician</a:t>
            </a:r>
            <a:r>
              <a:rPr lang="en-GB" sz="2400" dirty="0"/>
              <a:t>, who must see the patient and give a written opinion on whether the due care criteria set out above have been fulfilled;</a:t>
            </a:r>
            <a:endParaRPr lang="nl-NL" sz="2400" dirty="0"/>
          </a:p>
          <a:p>
            <a:pPr marL="342900" lvl="0" indent="-342900">
              <a:lnSpc>
                <a:spcPct val="100000"/>
              </a:lnSpc>
              <a:spcBef>
                <a:spcPts val="300"/>
              </a:spcBef>
              <a:buFont typeface="Arial" panose="020B0604020202020204" pitchFamily="34" charset="0"/>
              <a:buChar char="•"/>
            </a:pPr>
            <a:r>
              <a:rPr lang="en-GB" sz="2400" dirty="0"/>
              <a:t>have </a:t>
            </a:r>
            <a:r>
              <a:rPr lang="en-GB" sz="2400" dirty="0">
                <a:hlinkClick r:id="rId7"/>
              </a:rPr>
              <a:t>exercised due medical care and attention</a:t>
            </a:r>
            <a:r>
              <a:rPr lang="en-GB" sz="2400" dirty="0"/>
              <a:t> in terminating the patient’s life or assisting in the patient’s suicide.</a:t>
            </a:r>
            <a:endParaRPr lang="nl-NL" sz="2400" dirty="0"/>
          </a:p>
        </p:txBody>
      </p:sp>
    </p:spTree>
    <p:extLst>
      <p:ext uri="{BB962C8B-B14F-4D97-AF65-F5344CB8AC3E}">
        <p14:creationId xmlns:p14="http://schemas.microsoft.com/office/powerpoint/2010/main" val="302990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809088" y="1382096"/>
            <a:ext cx="7939378" cy="4153504"/>
          </a:xfrm>
        </p:spPr>
        <p:txBody>
          <a:bodyPr/>
          <a:lstStyle/>
          <a:p>
            <a:pPr marL="457200" lvl="0" indent="-457200">
              <a:buFont typeface="+mj-lt"/>
              <a:buAutoNum type="arabicPeriod"/>
            </a:pPr>
            <a:r>
              <a:rPr lang="nl-NL" sz="2800" dirty="0"/>
              <a:t>Simon </a:t>
            </a:r>
            <a:r>
              <a:rPr lang="nl-NL" sz="2800" dirty="0" smtClean="0"/>
              <a:t>Evers</a:t>
            </a:r>
          </a:p>
          <a:p>
            <a:pPr marL="457200" lvl="0" indent="-457200">
              <a:buFont typeface="+mj-lt"/>
              <a:buAutoNum type="arabicPeriod"/>
            </a:pPr>
            <a:endParaRPr lang="nl-NL" sz="2800" dirty="0"/>
          </a:p>
          <a:p>
            <a:pPr marL="457200" lvl="0" indent="-457200">
              <a:buFont typeface="+mj-lt"/>
              <a:buAutoNum type="arabicPeriod"/>
            </a:pPr>
            <a:r>
              <a:rPr lang="nl-NL" sz="2800" dirty="0" err="1"/>
              <a:t>Stories</a:t>
            </a:r>
            <a:r>
              <a:rPr lang="nl-NL" sz="2800" dirty="0"/>
              <a:t> </a:t>
            </a:r>
            <a:r>
              <a:rPr lang="nl-NL" sz="2800" dirty="0" err="1"/>
              <a:t>about</a:t>
            </a:r>
            <a:r>
              <a:rPr lang="nl-NL" sz="2800" dirty="0"/>
              <a:t> </a:t>
            </a:r>
            <a:r>
              <a:rPr lang="nl-NL" sz="2800" dirty="0" err="1"/>
              <a:t>euthanasia</a:t>
            </a:r>
            <a:r>
              <a:rPr lang="nl-NL" sz="2800" dirty="0"/>
              <a:t> in </a:t>
            </a:r>
            <a:r>
              <a:rPr lang="nl-NL" sz="2800" dirty="0" err="1"/>
              <a:t>the</a:t>
            </a:r>
            <a:r>
              <a:rPr lang="nl-NL" sz="2800" dirty="0"/>
              <a:t> </a:t>
            </a:r>
            <a:r>
              <a:rPr lang="nl-NL" sz="2800" dirty="0" smtClean="0"/>
              <a:t>Netherlands</a:t>
            </a:r>
          </a:p>
          <a:p>
            <a:pPr marL="457200" lvl="0" indent="-457200">
              <a:buFont typeface="+mj-lt"/>
              <a:buAutoNum type="arabicPeriod"/>
            </a:pPr>
            <a:endParaRPr lang="nl-NL" sz="2800" dirty="0"/>
          </a:p>
          <a:p>
            <a:pPr marL="457200" lvl="0" indent="-457200">
              <a:buFont typeface="+mj-lt"/>
              <a:buAutoNum type="arabicPeriod"/>
            </a:pPr>
            <a:r>
              <a:rPr lang="nl-NL" sz="2800" dirty="0" err="1" smtClean="0"/>
              <a:t>Facts</a:t>
            </a:r>
            <a:endParaRPr lang="nl-NL" sz="2800" dirty="0" smtClean="0"/>
          </a:p>
          <a:p>
            <a:pPr marL="457200" lvl="0" indent="-457200">
              <a:buFont typeface="+mj-lt"/>
              <a:buAutoNum type="arabicPeriod"/>
            </a:pPr>
            <a:endParaRPr lang="nl-NL" sz="2800" dirty="0"/>
          </a:p>
          <a:p>
            <a:pPr marL="457200" lvl="0" indent="-457200">
              <a:buFont typeface="+mj-lt"/>
              <a:buAutoNum type="arabicPeriod"/>
            </a:pPr>
            <a:r>
              <a:rPr lang="nl-NL" sz="2800" dirty="0" err="1" smtClean="0"/>
              <a:t>Law</a:t>
            </a:r>
            <a:endParaRPr lang="nl-NL" sz="2800" dirty="0" smtClean="0"/>
          </a:p>
          <a:p>
            <a:pPr marL="457200" lvl="0" indent="-457200">
              <a:buFont typeface="+mj-lt"/>
              <a:buAutoNum type="arabicPeriod"/>
            </a:pPr>
            <a:endParaRPr lang="nl-NL" sz="2800" dirty="0"/>
          </a:p>
          <a:p>
            <a:pPr marL="457200" lvl="0" indent="-457200">
              <a:buFont typeface="+mj-lt"/>
              <a:buAutoNum type="arabicPeriod"/>
            </a:pPr>
            <a:r>
              <a:rPr lang="nl-NL" sz="2800" dirty="0" smtClean="0"/>
              <a:t>OLVG / Doctor</a:t>
            </a:r>
          </a:p>
          <a:p>
            <a:pPr marL="457200" lvl="0" indent="-457200">
              <a:buFont typeface="+mj-lt"/>
              <a:buAutoNum type="arabicPeriod"/>
            </a:pPr>
            <a:endParaRPr lang="nl-NL" sz="2800" dirty="0"/>
          </a:p>
          <a:p>
            <a:pPr marL="457200" lvl="0" indent="-457200">
              <a:buFont typeface="+mj-lt"/>
              <a:buAutoNum type="arabicPeriod"/>
            </a:pPr>
            <a:r>
              <a:rPr lang="nl-NL" sz="2800" dirty="0" err="1"/>
              <a:t>Chaplain</a:t>
            </a:r>
            <a:endParaRPr lang="nl-NL" sz="2800" dirty="0"/>
          </a:p>
          <a:p>
            <a:endParaRPr lang="nl-NL" dirty="0"/>
          </a:p>
        </p:txBody>
      </p:sp>
    </p:spTree>
    <p:extLst>
      <p:ext uri="{BB962C8B-B14F-4D97-AF65-F5344CB8AC3E}">
        <p14:creationId xmlns:p14="http://schemas.microsoft.com/office/powerpoint/2010/main" val="343157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smtClean="0"/>
              <a:t>5. OLVG</a:t>
            </a:r>
            <a:endParaRPr lang="nl-NL" sz="3600" b="1" dirty="0"/>
          </a:p>
        </p:txBody>
      </p:sp>
      <p:sp>
        <p:nvSpPr>
          <p:cNvPr id="3" name="Tijdelijke aanduiding voor inhoud 2"/>
          <p:cNvSpPr>
            <a:spLocks noGrp="1"/>
          </p:cNvSpPr>
          <p:nvPr>
            <p:ph idx="1"/>
          </p:nvPr>
        </p:nvSpPr>
        <p:spPr>
          <a:xfrm>
            <a:off x="180000" y="1080000"/>
            <a:ext cx="8784000" cy="5400000"/>
          </a:xfrm>
        </p:spPr>
        <p:txBody>
          <a:bodyPr>
            <a:normAutofit/>
          </a:bodyPr>
          <a:lstStyle/>
          <a:p>
            <a:pPr marL="360000" indent="-342900">
              <a:lnSpc>
                <a:spcPct val="100000"/>
              </a:lnSpc>
              <a:spcBef>
                <a:spcPts val="1200"/>
              </a:spcBef>
              <a:buFont typeface="Arial" panose="020B0604020202020204" pitchFamily="34" charset="0"/>
              <a:buChar char="•"/>
            </a:pPr>
            <a:r>
              <a:rPr lang="en-GB" sz="3200" dirty="0" smtClean="0"/>
              <a:t>General hospital in the centre of Amsterdam with high complexity in patient population:</a:t>
            </a:r>
          </a:p>
          <a:p>
            <a:pPr marL="360000" lvl="0" indent="-342900">
              <a:lnSpc>
                <a:spcPct val="100000"/>
              </a:lnSpc>
              <a:spcBef>
                <a:spcPts val="1200"/>
              </a:spcBef>
              <a:buFont typeface="Arial" panose="020B0604020202020204" pitchFamily="34" charset="0"/>
              <a:buChar char="•"/>
            </a:pPr>
            <a:r>
              <a:rPr lang="en-GB" sz="3200" dirty="0" smtClean="0"/>
              <a:t>large emergency room facilities</a:t>
            </a:r>
          </a:p>
          <a:p>
            <a:pPr marL="360000" lvl="0" indent="-342900">
              <a:lnSpc>
                <a:spcPct val="100000"/>
              </a:lnSpc>
              <a:spcBef>
                <a:spcPts val="1200"/>
              </a:spcBef>
              <a:buFont typeface="Arial" panose="020B0604020202020204" pitchFamily="34" charset="0"/>
              <a:buChar char="•"/>
            </a:pPr>
            <a:r>
              <a:rPr lang="en-GB" sz="3200" dirty="0" smtClean="0"/>
              <a:t>multicultural population</a:t>
            </a:r>
          </a:p>
          <a:p>
            <a:pPr marL="360000" lvl="0" indent="-342900">
              <a:lnSpc>
                <a:spcPct val="100000"/>
              </a:lnSpc>
              <a:spcBef>
                <a:spcPts val="1200"/>
              </a:spcBef>
              <a:buFont typeface="Arial" panose="020B0604020202020204" pitchFamily="34" charset="0"/>
              <a:buChar char="•"/>
            </a:pPr>
            <a:r>
              <a:rPr lang="en-GB" sz="3200" dirty="0" smtClean="0"/>
              <a:t>big-city problems (e.g. drugs, violence, homeless people)</a:t>
            </a:r>
            <a:endParaRPr lang="en-GB" sz="3200" dirty="0"/>
          </a:p>
        </p:txBody>
      </p:sp>
    </p:spTree>
    <p:extLst>
      <p:ext uri="{BB962C8B-B14F-4D97-AF65-F5344CB8AC3E}">
        <p14:creationId xmlns:p14="http://schemas.microsoft.com/office/powerpoint/2010/main" val="211571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a:t>5. OLVG</a:t>
            </a:r>
          </a:p>
        </p:txBody>
      </p:sp>
      <p:sp>
        <p:nvSpPr>
          <p:cNvPr id="3" name="Tijdelijke aanduiding voor inhoud 2"/>
          <p:cNvSpPr>
            <a:spLocks noGrp="1"/>
          </p:cNvSpPr>
          <p:nvPr>
            <p:ph idx="1"/>
          </p:nvPr>
        </p:nvSpPr>
        <p:spPr>
          <a:xfrm>
            <a:off x="809086" y="2471744"/>
            <a:ext cx="6804000" cy="3063861"/>
          </a:xfrm>
        </p:spPr>
        <p:txBody>
          <a:bodyPr>
            <a:normAutofit/>
          </a:bodyPr>
          <a:lstStyle/>
          <a:p>
            <a:pPr algn="just">
              <a:lnSpc>
                <a:spcPct val="100000"/>
              </a:lnSpc>
            </a:pPr>
            <a:r>
              <a:rPr lang="en-GB" sz="3200" dirty="0" smtClean="0"/>
              <a:t>“Care delivery” can only be referred to if the needs of the individual patient are taken into account when providing care and professional treatment.</a:t>
            </a:r>
            <a:endParaRPr lang="en-GB" sz="3200" dirty="0"/>
          </a:p>
        </p:txBody>
      </p:sp>
    </p:spTree>
    <p:extLst>
      <p:ext uri="{BB962C8B-B14F-4D97-AF65-F5344CB8AC3E}">
        <p14:creationId xmlns:p14="http://schemas.microsoft.com/office/powerpoint/2010/main" val="145314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a:t>5. OLVG</a:t>
            </a:r>
          </a:p>
        </p:txBody>
      </p:sp>
      <p:sp>
        <p:nvSpPr>
          <p:cNvPr id="3" name="Tijdelijke aanduiding voor inhoud 2"/>
          <p:cNvSpPr>
            <a:spLocks noGrp="1"/>
          </p:cNvSpPr>
          <p:nvPr>
            <p:ph idx="1"/>
          </p:nvPr>
        </p:nvSpPr>
        <p:spPr>
          <a:xfrm>
            <a:off x="827584" y="1556792"/>
            <a:ext cx="7219298" cy="4176464"/>
          </a:xfrm>
        </p:spPr>
        <p:txBody>
          <a:bodyPr>
            <a:noAutofit/>
          </a:bodyPr>
          <a:lstStyle/>
          <a:p>
            <a:pPr algn="just">
              <a:lnSpc>
                <a:spcPct val="100000"/>
              </a:lnSpc>
            </a:pPr>
            <a:r>
              <a:rPr lang="en-GB" sz="3200" dirty="0" smtClean="0"/>
              <a:t>Euthanasia is placed in relation to support provided for the dying in broad terms and is seen in terms of caring for the patient and respecting their personal norms and values within the Dutch legal, religious and social boundaries.</a:t>
            </a:r>
            <a:endParaRPr lang="en-GB" sz="3200" dirty="0"/>
          </a:p>
        </p:txBody>
      </p:sp>
    </p:spTree>
    <p:extLst>
      <p:ext uri="{BB962C8B-B14F-4D97-AF65-F5344CB8AC3E}">
        <p14:creationId xmlns:p14="http://schemas.microsoft.com/office/powerpoint/2010/main" val="401784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a:t>5. OLVG</a:t>
            </a:r>
          </a:p>
        </p:txBody>
      </p:sp>
      <p:sp>
        <p:nvSpPr>
          <p:cNvPr id="3" name="Tijdelijke aanduiding voor inhoud 2"/>
          <p:cNvSpPr>
            <a:spLocks noGrp="1"/>
          </p:cNvSpPr>
          <p:nvPr>
            <p:ph idx="1"/>
          </p:nvPr>
        </p:nvSpPr>
        <p:spPr>
          <a:xfrm>
            <a:off x="180000" y="1080000"/>
            <a:ext cx="8784000" cy="5400000"/>
          </a:xfrm>
        </p:spPr>
        <p:txBody>
          <a:bodyPr>
            <a:normAutofit/>
          </a:bodyPr>
          <a:lstStyle/>
          <a:p>
            <a:pPr>
              <a:lnSpc>
                <a:spcPct val="100000"/>
              </a:lnSpc>
              <a:spcBef>
                <a:spcPts val="1200"/>
              </a:spcBef>
            </a:pPr>
            <a:r>
              <a:rPr lang="en-GB" sz="3200" b="1" dirty="0" smtClean="0"/>
              <a:t>Influences affecting the hospital’s choice of action:</a:t>
            </a:r>
          </a:p>
          <a:p>
            <a:pPr marL="342900" lvl="0" indent="-342900">
              <a:lnSpc>
                <a:spcPct val="100000"/>
              </a:lnSpc>
              <a:spcBef>
                <a:spcPts val="1200"/>
              </a:spcBef>
              <a:buFont typeface="Arial" panose="020B0604020202020204" pitchFamily="34" charset="0"/>
              <a:buChar char="•"/>
            </a:pPr>
            <a:r>
              <a:rPr lang="en-GB" sz="3200" dirty="0" smtClean="0"/>
              <a:t>changed social values concerning euthanasia</a:t>
            </a:r>
          </a:p>
          <a:p>
            <a:pPr marL="342900" lvl="0" indent="-342900">
              <a:lnSpc>
                <a:spcPct val="100000"/>
              </a:lnSpc>
              <a:spcBef>
                <a:spcPts val="1200"/>
              </a:spcBef>
              <a:buFont typeface="Arial" panose="020B0604020202020204" pitchFamily="34" charset="0"/>
              <a:buChar char="•"/>
            </a:pPr>
            <a:r>
              <a:rPr lang="en-GB" sz="3200" dirty="0" smtClean="0"/>
              <a:t>developments in jurisprudence concerning euthanasia</a:t>
            </a:r>
          </a:p>
          <a:p>
            <a:pPr marL="342900" lvl="0" indent="-342900">
              <a:lnSpc>
                <a:spcPct val="100000"/>
              </a:lnSpc>
              <a:spcBef>
                <a:spcPts val="1200"/>
              </a:spcBef>
              <a:buFont typeface="Arial" panose="020B0604020202020204" pitchFamily="34" charset="0"/>
              <a:buChar char="•"/>
            </a:pPr>
            <a:r>
              <a:rPr lang="en-GB" sz="3200" dirty="0" smtClean="0"/>
              <a:t>patient population</a:t>
            </a:r>
          </a:p>
          <a:p>
            <a:pPr marL="342900" lvl="0" indent="-342900">
              <a:lnSpc>
                <a:spcPct val="100000"/>
              </a:lnSpc>
              <a:spcBef>
                <a:spcPts val="1200"/>
              </a:spcBef>
              <a:buFont typeface="Arial" panose="020B0604020202020204" pitchFamily="34" charset="0"/>
              <a:buChar char="•"/>
            </a:pPr>
            <a:r>
              <a:rPr lang="en-GB" sz="3200" dirty="0" smtClean="0"/>
              <a:t>different ideas concerning euthanasia</a:t>
            </a:r>
          </a:p>
          <a:p>
            <a:pPr marL="342900" lvl="0" indent="-342900">
              <a:lnSpc>
                <a:spcPct val="100000"/>
              </a:lnSpc>
              <a:spcBef>
                <a:spcPts val="1200"/>
              </a:spcBef>
              <a:buFont typeface="Arial" panose="020B0604020202020204" pitchFamily="34" charset="0"/>
              <a:buChar char="•"/>
            </a:pPr>
            <a:r>
              <a:rPr lang="en-GB" sz="3200" dirty="0" smtClean="0"/>
              <a:t>personal choice of caregivers</a:t>
            </a:r>
            <a:endParaRPr lang="en-GB" sz="3200" dirty="0"/>
          </a:p>
        </p:txBody>
      </p:sp>
    </p:spTree>
    <p:extLst>
      <p:ext uri="{BB962C8B-B14F-4D97-AF65-F5344CB8AC3E}">
        <p14:creationId xmlns:p14="http://schemas.microsoft.com/office/powerpoint/2010/main" val="15434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a:t>5. OLVG</a:t>
            </a:r>
          </a:p>
        </p:txBody>
      </p:sp>
      <p:sp>
        <p:nvSpPr>
          <p:cNvPr id="3" name="Tijdelijke aanduiding voor inhoud 2"/>
          <p:cNvSpPr>
            <a:spLocks noGrp="1"/>
          </p:cNvSpPr>
          <p:nvPr>
            <p:ph idx="1"/>
          </p:nvPr>
        </p:nvSpPr>
        <p:spPr>
          <a:xfrm>
            <a:off x="180000" y="1080000"/>
            <a:ext cx="8784000" cy="5400000"/>
          </a:xfrm>
        </p:spPr>
        <p:txBody>
          <a:bodyPr>
            <a:noAutofit/>
          </a:bodyPr>
          <a:lstStyle/>
          <a:p>
            <a:pPr>
              <a:lnSpc>
                <a:spcPct val="100000"/>
              </a:lnSpc>
              <a:spcBef>
                <a:spcPts val="1200"/>
              </a:spcBef>
            </a:pPr>
            <a:r>
              <a:rPr lang="en-GB" sz="3200" b="1" dirty="0" smtClean="0"/>
              <a:t>Additional issues taken into account by OLVG:</a:t>
            </a:r>
          </a:p>
          <a:p>
            <a:pPr marL="342900" lvl="0" indent="-342900">
              <a:lnSpc>
                <a:spcPct val="100000"/>
              </a:lnSpc>
              <a:spcBef>
                <a:spcPts val="1200"/>
              </a:spcBef>
              <a:buFont typeface="Arial" panose="020B0604020202020204" pitchFamily="34" charset="0"/>
              <a:buChar char="•"/>
            </a:pPr>
            <a:r>
              <a:rPr lang="en-GB" sz="3200" dirty="0" smtClean="0"/>
              <a:t>clarity and support for health caregivers</a:t>
            </a:r>
          </a:p>
          <a:p>
            <a:pPr marL="342900" lvl="0" indent="-342900">
              <a:lnSpc>
                <a:spcPct val="100000"/>
              </a:lnSpc>
              <a:spcBef>
                <a:spcPts val="1200"/>
              </a:spcBef>
              <a:buFont typeface="Arial" panose="020B0604020202020204" pitchFamily="34" charset="0"/>
              <a:buChar char="•"/>
            </a:pPr>
            <a:r>
              <a:rPr lang="en-GB" sz="3200" dirty="0" smtClean="0"/>
              <a:t>ensure the patient’s right to information</a:t>
            </a:r>
          </a:p>
          <a:p>
            <a:pPr marL="342900" lvl="0" indent="-342900">
              <a:lnSpc>
                <a:spcPct val="100000"/>
              </a:lnSpc>
              <a:spcBef>
                <a:spcPts val="1200"/>
              </a:spcBef>
              <a:buFont typeface="Arial" panose="020B0604020202020204" pitchFamily="34" charset="0"/>
              <a:buChar char="•"/>
            </a:pPr>
            <a:r>
              <a:rPr lang="en-GB" sz="3200" dirty="0" smtClean="0"/>
              <a:t>clarity regarding the roles and responsibility of those involved</a:t>
            </a:r>
          </a:p>
          <a:p>
            <a:pPr marL="342900" lvl="0" indent="-342900">
              <a:lnSpc>
                <a:spcPct val="100000"/>
              </a:lnSpc>
              <a:spcBef>
                <a:spcPts val="1200"/>
              </a:spcBef>
              <a:buFont typeface="Arial" panose="020B0604020202020204" pitchFamily="34" charset="0"/>
              <a:buChar char="•"/>
            </a:pPr>
            <a:r>
              <a:rPr lang="en-GB" sz="3200" dirty="0" smtClean="0"/>
              <a:t>clarity regarding the procedure to be followed</a:t>
            </a:r>
            <a:endParaRPr lang="en-GB" sz="3200" dirty="0"/>
          </a:p>
        </p:txBody>
      </p:sp>
    </p:spTree>
    <p:extLst>
      <p:ext uri="{BB962C8B-B14F-4D97-AF65-F5344CB8AC3E}">
        <p14:creationId xmlns:p14="http://schemas.microsoft.com/office/powerpoint/2010/main" val="226712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a:t>5. OLVG</a:t>
            </a:r>
          </a:p>
        </p:txBody>
      </p:sp>
      <p:sp>
        <p:nvSpPr>
          <p:cNvPr id="3" name="Tijdelijke aanduiding voor inhoud 2"/>
          <p:cNvSpPr>
            <a:spLocks noGrp="1"/>
          </p:cNvSpPr>
          <p:nvPr>
            <p:ph idx="1"/>
          </p:nvPr>
        </p:nvSpPr>
        <p:spPr>
          <a:xfrm>
            <a:off x="944651" y="1403361"/>
            <a:ext cx="6804000" cy="4153504"/>
          </a:xfrm>
        </p:spPr>
        <p:txBody>
          <a:bodyPr>
            <a:noAutofit/>
          </a:bodyPr>
          <a:lstStyle/>
          <a:p>
            <a:pPr>
              <a:lnSpc>
                <a:spcPct val="100000"/>
              </a:lnSpc>
              <a:spcBef>
                <a:spcPts val="1200"/>
              </a:spcBef>
            </a:pPr>
            <a:r>
              <a:rPr lang="en-GB" sz="3200" b="1" dirty="0" smtClean="0"/>
              <a:t>Schooling</a:t>
            </a:r>
          </a:p>
          <a:p>
            <a:pPr marL="342900" lvl="0" indent="-342900">
              <a:lnSpc>
                <a:spcPct val="100000"/>
              </a:lnSpc>
              <a:spcBef>
                <a:spcPts val="1200"/>
              </a:spcBef>
              <a:buFont typeface="Arial" panose="020B0604020202020204" pitchFamily="34" charset="0"/>
              <a:buChar char="•"/>
            </a:pPr>
            <a:r>
              <a:rPr lang="en-GB" sz="3200" dirty="0" smtClean="0"/>
              <a:t>time investment</a:t>
            </a:r>
          </a:p>
          <a:p>
            <a:pPr marL="342900" lvl="0" indent="-342900">
              <a:lnSpc>
                <a:spcPct val="100000"/>
              </a:lnSpc>
              <a:spcBef>
                <a:spcPts val="1200"/>
              </a:spcBef>
              <a:buFont typeface="Arial" panose="020B0604020202020204" pitchFamily="34" charset="0"/>
              <a:buChar char="•"/>
            </a:pPr>
            <a:r>
              <a:rPr lang="en-GB" sz="3200" dirty="0" smtClean="0"/>
              <a:t>multi-disciplinary perspective</a:t>
            </a:r>
          </a:p>
          <a:p>
            <a:pPr marL="342900" lvl="0" indent="-342900">
              <a:lnSpc>
                <a:spcPct val="100000"/>
              </a:lnSpc>
              <a:spcBef>
                <a:spcPts val="1200"/>
              </a:spcBef>
              <a:buFont typeface="Arial" panose="020B0604020202020204" pitchFamily="34" charset="0"/>
              <a:buChar char="•"/>
            </a:pPr>
            <a:r>
              <a:rPr lang="en-GB" sz="3200" dirty="0" smtClean="0"/>
              <a:t>legal and moral implications</a:t>
            </a:r>
          </a:p>
          <a:p>
            <a:pPr marL="342900" lvl="0" indent="-342900">
              <a:lnSpc>
                <a:spcPct val="100000"/>
              </a:lnSpc>
              <a:spcBef>
                <a:spcPts val="1200"/>
              </a:spcBef>
              <a:buFont typeface="Arial" panose="020B0604020202020204" pitchFamily="34" charset="0"/>
              <a:buChar char="•"/>
            </a:pPr>
            <a:r>
              <a:rPr lang="en-GB" sz="3200" dirty="0" smtClean="0"/>
              <a:t>guidelines</a:t>
            </a:r>
            <a:endParaRPr lang="en-GB" sz="3200" dirty="0"/>
          </a:p>
        </p:txBody>
      </p:sp>
    </p:spTree>
    <p:extLst>
      <p:ext uri="{BB962C8B-B14F-4D97-AF65-F5344CB8AC3E}">
        <p14:creationId xmlns:p14="http://schemas.microsoft.com/office/powerpoint/2010/main" val="12860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dirty="0"/>
              <a:t>5</a:t>
            </a:r>
            <a:r>
              <a:rPr lang="nl-NL" sz="3600" b="1" dirty="0"/>
              <a:t>. OLVG</a:t>
            </a:r>
          </a:p>
        </p:txBody>
      </p:sp>
      <p:sp>
        <p:nvSpPr>
          <p:cNvPr id="3" name="Tijdelijke aanduiding voor inhoud 2"/>
          <p:cNvSpPr>
            <a:spLocks noGrp="1"/>
          </p:cNvSpPr>
          <p:nvPr>
            <p:ph idx="1"/>
          </p:nvPr>
        </p:nvSpPr>
        <p:spPr/>
        <p:txBody>
          <a:bodyPr>
            <a:normAutofit/>
          </a:bodyPr>
          <a:lstStyle/>
          <a:p>
            <a:pPr>
              <a:lnSpc>
                <a:spcPct val="100000"/>
              </a:lnSpc>
              <a:spcBef>
                <a:spcPts val="1200"/>
              </a:spcBef>
            </a:pPr>
            <a:r>
              <a:rPr lang="en-GB" sz="3200" b="1" dirty="0" smtClean="0"/>
              <a:t>Principles of Biomedical Ethics</a:t>
            </a:r>
          </a:p>
          <a:p>
            <a:pPr>
              <a:lnSpc>
                <a:spcPct val="100000"/>
              </a:lnSpc>
              <a:spcBef>
                <a:spcPts val="1200"/>
              </a:spcBef>
            </a:pPr>
            <a:r>
              <a:rPr lang="en-GB" sz="2800" i="1" dirty="0" smtClean="0"/>
              <a:t>(Beauchamp T.L. &amp; Childress J.F. (1994))</a:t>
            </a:r>
          </a:p>
          <a:p>
            <a:pPr marL="342900" lvl="0" indent="-342900">
              <a:lnSpc>
                <a:spcPct val="100000"/>
              </a:lnSpc>
              <a:spcBef>
                <a:spcPts val="1200"/>
              </a:spcBef>
              <a:buFont typeface="Arial" panose="020B0604020202020204" pitchFamily="34" charset="0"/>
              <a:buChar char="•"/>
            </a:pPr>
            <a:r>
              <a:rPr lang="en-GB" sz="3200" dirty="0" smtClean="0"/>
              <a:t>the principle of non-maleficence</a:t>
            </a:r>
          </a:p>
          <a:p>
            <a:pPr marL="342900" lvl="0" indent="-342900">
              <a:lnSpc>
                <a:spcPct val="100000"/>
              </a:lnSpc>
              <a:spcBef>
                <a:spcPts val="1200"/>
              </a:spcBef>
              <a:buFont typeface="Arial" panose="020B0604020202020204" pitchFamily="34" charset="0"/>
              <a:buChar char="•"/>
            </a:pPr>
            <a:r>
              <a:rPr lang="en-GB" sz="3200" dirty="0" smtClean="0"/>
              <a:t>the principle of beneficence</a:t>
            </a:r>
          </a:p>
          <a:p>
            <a:pPr marL="342900" lvl="0" indent="-342900">
              <a:lnSpc>
                <a:spcPct val="100000"/>
              </a:lnSpc>
              <a:spcBef>
                <a:spcPts val="1200"/>
              </a:spcBef>
              <a:buFont typeface="Arial" panose="020B0604020202020204" pitchFamily="34" charset="0"/>
              <a:buChar char="•"/>
            </a:pPr>
            <a:r>
              <a:rPr lang="en-GB" sz="3200" dirty="0" smtClean="0"/>
              <a:t>the principle of respect for autonomy</a:t>
            </a:r>
          </a:p>
          <a:p>
            <a:pPr marL="342900" lvl="0" indent="-342900">
              <a:lnSpc>
                <a:spcPct val="100000"/>
              </a:lnSpc>
              <a:spcBef>
                <a:spcPts val="1200"/>
              </a:spcBef>
              <a:buFont typeface="Arial" panose="020B0604020202020204" pitchFamily="34" charset="0"/>
              <a:buChar char="•"/>
            </a:pPr>
            <a:r>
              <a:rPr lang="en-GB" sz="3200" dirty="0" smtClean="0"/>
              <a:t>the principle of justice</a:t>
            </a:r>
            <a:endParaRPr lang="en-GB" sz="3200" dirty="0"/>
          </a:p>
        </p:txBody>
      </p:sp>
    </p:spTree>
    <p:extLst>
      <p:ext uri="{BB962C8B-B14F-4D97-AF65-F5344CB8AC3E}">
        <p14:creationId xmlns:p14="http://schemas.microsoft.com/office/powerpoint/2010/main" val="386977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a:t>5. OLVG</a:t>
            </a:r>
          </a:p>
        </p:txBody>
      </p:sp>
      <p:sp>
        <p:nvSpPr>
          <p:cNvPr id="3" name="Tijdelijke aanduiding voor inhoud 2"/>
          <p:cNvSpPr>
            <a:spLocks noGrp="1"/>
          </p:cNvSpPr>
          <p:nvPr>
            <p:ph idx="1"/>
          </p:nvPr>
        </p:nvSpPr>
        <p:spPr/>
        <p:txBody>
          <a:bodyPr>
            <a:normAutofit/>
          </a:bodyPr>
          <a:lstStyle/>
          <a:p>
            <a:pPr>
              <a:lnSpc>
                <a:spcPct val="100000"/>
              </a:lnSpc>
              <a:spcBef>
                <a:spcPts val="1200"/>
              </a:spcBef>
            </a:pPr>
            <a:r>
              <a:rPr lang="en-GB" sz="3200" b="1" dirty="0" smtClean="0"/>
              <a:t>Outcomes of schooling</a:t>
            </a:r>
          </a:p>
          <a:p>
            <a:pPr marL="342900" lvl="0" indent="-342900">
              <a:lnSpc>
                <a:spcPct val="100000"/>
              </a:lnSpc>
              <a:spcBef>
                <a:spcPts val="1200"/>
              </a:spcBef>
              <a:buFont typeface="Arial" panose="020B0604020202020204" pitchFamily="34" charset="0"/>
              <a:buChar char="•"/>
            </a:pPr>
            <a:r>
              <a:rPr lang="en-GB" sz="3200" dirty="0" smtClean="0"/>
              <a:t>Communication</a:t>
            </a:r>
          </a:p>
          <a:p>
            <a:pPr marL="342900" lvl="0" indent="-342900">
              <a:lnSpc>
                <a:spcPct val="100000"/>
              </a:lnSpc>
              <a:spcBef>
                <a:spcPts val="1200"/>
              </a:spcBef>
              <a:buFont typeface="Arial" panose="020B0604020202020204" pitchFamily="34" charset="0"/>
              <a:buChar char="•"/>
            </a:pPr>
            <a:r>
              <a:rPr lang="en-GB" sz="3200" dirty="0" smtClean="0"/>
              <a:t>ethics of caring/rule-based ethics</a:t>
            </a:r>
          </a:p>
          <a:p>
            <a:pPr marL="342900" lvl="0" indent="-342900">
              <a:lnSpc>
                <a:spcPct val="100000"/>
              </a:lnSpc>
              <a:spcBef>
                <a:spcPts val="1200"/>
              </a:spcBef>
              <a:buFont typeface="Arial" panose="020B0604020202020204" pitchFamily="34" charset="0"/>
              <a:buChar char="•"/>
            </a:pPr>
            <a:r>
              <a:rPr lang="en-GB" sz="3200" dirty="0" smtClean="0"/>
              <a:t>knowledge of jurisprudence</a:t>
            </a:r>
            <a:endParaRPr lang="en-GB" sz="3200" dirty="0"/>
          </a:p>
        </p:txBody>
      </p:sp>
    </p:spTree>
    <p:extLst>
      <p:ext uri="{BB962C8B-B14F-4D97-AF65-F5344CB8AC3E}">
        <p14:creationId xmlns:p14="http://schemas.microsoft.com/office/powerpoint/2010/main" val="9087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1080000"/>
          </a:xfrm>
        </p:spPr>
        <p:txBody>
          <a:bodyPr>
            <a:noAutofit/>
          </a:bodyPr>
          <a:lstStyle/>
          <a:p>
            <a:pPr>
              <a:lnSpc>
                <a:spcPct val="100000"/>
              </a:lnSpc>
            </a:pPr>
            <a:r>
              <a:rPr lang="nl-NL" sz="3600" b="1" dirty="0" smtClean="0"/>
              <a:t>5. Doctor</a:t>
            </a:r>
            <a:br>
              <a:rPr lang="nl-NL" sz="3600" b="1" dirty="0" smtClean="0"/>
            </a:br>
            <a:r>
              <a:rPr lang="nl-NL" sz="3600" dirty="0" smtClean="0"/>
              <a:t>(elderly care specialist / hospice specialist)</a:t>
            </a:r>
            <a:endParaRPr lang="nl-NL" sz="3600" dirty="0"/>
          </a:p>
        </p:txBody>
      </p:sp>
    </p:spTree>
    <p:extLst>
      <p:ext uri="{BB962C8B-B14F-4D97-AF65-F5344CB8AC3E}">
        <p14:creationId xmlns:p14="http://schemas.microsoft.com/office/powerpoint/2010/main" val="170074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smtClean="0"/>
              <a:t>6. </a:t>
            </a:r>
            <a:r>
              <a:rPr lang="en-GB" sz="3600" b="1" dirty="0" smtClean="0"/>
              <a:t>Chaplain</a:t>
            </a:r>
            <a:endParaRPr lang="en-GB" sz="3600" b="1" dirty="0"/>
          </a:p>
        </p:txBody>
      </p:sp>
      <p:sp>
        <p:nvSpPr>
          <p:cNvPr id="3" name="Tijdelijke aanduiding voor inhoud 2"/>
          <p:cNvSpPr>
            <a:spLocks noGrp="1"/>
          </p:cNvSpPr>
          <p:nvPr>
            <p:ph idx="1"/>
          </p:nvPr>
        </p:nvSpPr>
        <p:spPr/>
        <p:txBody>
          <a:bodyPr>
            <a:normAutofit/>
          </a:bodyPr>
          <a:lstStyle/>
          <a:p>
            <a:pPr marL="342900" lvl="0" indent="-342900">
              <a:buFont typeface="Arial" panose="020B0604020202020204" pitchFamily="34" charset="0"/>
              <a:buChar char="•"/>
            </a:pPr>
            <a:r>
              <a:rPr lang="en-GB" sz="3200" dirty="0" smtClean="0"/>
              <a:t>Ethical/Religious considerations</a:t>
            </a:r>
          </a:p>
          <a:p>
            <a:pPr marL="342900" lvl="0" indent="-342900">
              <a:buFont typeface="Arial" panose="020B0604020202020204" pitchFamily="34" charset="0"/>
              <a:buChar char="•"/>
            </a:pPr>
            <a:endParaRPr lang="en-GB" sz="3200" dirty="0" smtClean="0"/>
          </a:p>
          <a:p>
            <a:pPr marL="342900" lvl="0" indent="-342900">
              <a:buFont typeface="Arial" panose="020B0604020202020204" pitchFamily="34" charset="0"/>
              <a:buChar char="•"/>
            </a:pPr>
            <a:r>
              <a:rPr lang="en-GB" sz="3200" dirty="0" smtClean="0"/>
              <a:t>Autonomy</a:t>
            </a:r>
          </a:p>
          <a:p>
            <a:pPr marL="342900" lvl="0" indent="-342900">
              <a:buFont typeface="Arial" panose="020B0604020202020204" pitchFamily="34" charset="0"/>
              <a:buChar char="•"/>
            </a:pPr>
            <a:endParaRPr lang="en-GB" sz="3200" dirty="0" smtClean="0"/>
          </a:p>
          <a:p>
            <a:pPr marL="342900" lvl="0" indent="-342900">
              <a:buFont typeface="Arial" panose="020B0604020202020204" pitchFamily="34" charset="0"/>
              <a:buChar char="•"/>
            </a:pPr>
            <a:r>
              <a:rPr lang="en-GB" sz="3200" dirty="0" smtClean="0"/>
              <a:t>Human Dignity</a:t>
            </a:r>
          </a:p>
          <a:p>
            <a:pPr marL="342900" lvl="0" indent="-342900">
              <a:buFont typeface="Arial" panose="020B0604020202020204" pitchFamily="34" charset="0"/>
              <a:buChar char="•"/>
            </a:pPr>
            <a:endParaRPr lang="en-GB" sz="3200" dirty="0" smtClean="0"/>
          </a:p>
          <a:p>
            <a:pPr marL="342900" lvl="0" indent="-342900">
              <a:buFont typeface="Arial" panose="020B0604020202020204" pitchFamily="34" charset="0"/>
              <a:buChar char="•"/>
            </a:pPr>
            <a:r>
              <a:rPr lang="en-GB" sz="3200" dirty="0" smtClean="0"/>
              <a:t>Pastoral attitudes</a:t>
            </a:r>
            <a:endParaRPr lang="en-GB" sz="3200" dirty="0"/>
          </a:p>
        </p:txBody>
      </p:sp>
    </p:spTree>
    <p:extLst>
      <p:ext uri="{BB962C8B-B14F-4D97-AF65-F5344CB8AC3E}">
        <p14:creationId xmlns:p14="http://schemas.microsoft.com/office/powerpoint/2010/main" val="346077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a:t>1. Simon Evers</a:t>
            </a:r>
          </a:p>
        </p:txBody>
      </p:sp>
      <p:sp>
        <p:nvSpPr>
          <p:cNvPr id="3" name="Tijdelijke aanduiding voor inhoud 2"/>
          <p:cNvSpPr>
            <a:spLocks noGrp="1"/>
          </p:cNvSpPr>
          <p:nvPr>
            <p:ph idx="1"/>
          </p:nvPr>
        </p:nvSpPr>
        <p:spPr/>
        <p:txBody>
          <a:bodyPr/>
          <a:lstStyle/>
          <a:p>
            <a:endParaRPr lang="nl-NL" dirty="0"/>
          </a:p>
        </p:txBody>
      </p:sp>
      <p:pic>
        <p:nvPicPr>
          <p:cNvPr id="2050" name="Picture 2" descr="E:\DATA\SE\logo-vgvz-norm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10" y="2166864"/>
            <a:ext cx="2738465" cy="20436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DATA\SE\enh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930" y="2227474"/>
            <a:ext cx="1802289" cy="24030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DATA\SE\naamloo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12136" y="2690037"/>
            <a:ext cx="2857500" cy="147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8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1440000"/>
          </a:xfrm>
        </p:spPr>
        <p:txBody>
          <a:bodyPr>
            <a:normAutofit fontScale="90000"/>
          </a:bodyPr>
          <a:lstStyle/>
          <a:p>
            <a:pPr>
              <a:lnSpc>
                <a:spcPct val="100000"/>
              </a:lnSpc>
            </a:pPr>
            <a:r>
              <a:rPr lang="nl-NL" sz="4000" b="1" dirty="0" smtClean="0"/>
              <a:t>Workshop:</a:t>
            </a:r>
            <a:r>
              <a:rPr lang="nl-NL" dirty="0" smtClean="0"/>
              <a:t/>
            </a:r>
            <a:br>
              <a:rPr lang="nl-NL" dirty="0" smtClean="0"/>
            </a:br>
            <a:r>
              <a:rPr lang="nl-NL" dirty="0" smtClean="0"/>
              <a:t>‘Sharing cases’ May 15th: ‘</a:t>
            </a:r>
            <a:r>
              <a:rPr lang="en-GB" dirty="0" smtClean="0"/>
              <a:t>The </a:t>
            </a:r>
            <a:r>
              <a:rPr lang="en-GB" dirty="0"/>
              <a:t>role of a chaplain when a person asks for </a:t>
            </a:r>
            <a:r>
              <a:rPr lang="en-GB" dirty="0" smtClean="0"/>
              <a:t>euthanasia’</a:t>
            </a:r>
            <a:endParaRPr lang="nl-NL" dirty="0"/>
          </a:p>
        </p:txBody>
      </p:sp>
      <p:sp>
        <p:nvSpPr>
          <p:cNvPr id="3" name="Tijdelijke aanduiding voor inhoud 2"/>
          <p:cNvSpPr>
            <a:spLocks noGrp="1"/>
          </p:cNvSpPr>
          <p:nvPr>
            <p:ph idx="1"/>
          </p:nvPr>
        </p:nvSpPr>
        <p:spPr>
          <a:xfrm>
            <a:off x="833009" y="2190204"/>
            <a:ext cx="7267383" cy="4153504"/>
          </a:xfrm>
        </p:spPr>
        <p:txBody>
          <a:bodyPr>
            <a:normAutofit/>
          </a:bodyPr>
          <a:lstStyle/>
          <a:p>
            <a:pPr marL="342900" indent="-342900">
              <a:lnSpc>
                <a:spcPct val="100000"/>
              </a:lnSpc>
              <a:spcBef>
                <a:spcPts val="1200"/>
              </a:spcBef>
              <a:buFont typeface="Arial" panose="020B0604020202020204" pitchFamily="34" charset="0"/>
              <a:buChar char="•"/>
            </a:pPr>
            <a:r>
              <a:rPr lang="en-GB" sz="3200" dirty="0" smtClean="0"/>
              <a:t>How are you dealing with the issue ?</a:t>
            </a:r>
          </a:p>
          <a:p>
            <a:pPr marL="342900" indent="-342900">
              <a:lnSpc>
                <a:spcPct val="100000"/>
              </a:lnSpc>
              <a:spcBef>
                <a:spcPts val="1200"/>
              </a:spcBef>
              <a:buFont typeface="Arial" panose="020B0604020202020204" pitchFamily="34" charset="0"/>
              <a:buChar char="•"/>
            </a:pPr>
            <a:r>
              <a:rPr lang="en-GB" sz="3200" dirty="0" smtClean="0"/>
              <a:t>How am I dealing with the issue ?</a:t>
            </a:r>
            <a:endParaRPr lang="en-GB" sz="3200" dirty="0"/>
          </a:p>
        </p:txBody>
      </p:sp>
    </p:spTree>
    <p:extLst>
      <p:ext uri="{BB962C8B-B14F-4D97-AF65-F5344CB8AC3E}">
        <p14:creationId xmlns:p14="http://schemas.microsoft.com/office/powerpoint/2010/main" val="15159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1080000"/>
          </a:xfrm>
        </p:spPr>
        <p:txBody>
          <a:bodyPr>
            <a:noAutofit/>
          </a:bodyPr>
          <a:lstStyle/>
          <a:p>
            <a:pPr>
              <a:lnSpc>
                <a:spcPct val="100000"/>
              </a:lnSpc>
            </a:pPr>
            <a:r>
              <a:rPr lang="nl-NL" sz="3600" b="1" dirty="0" smtClean="0"/>
              <a:t>2. </a:t>
            </a:r>
            <a:r>
              <a:rPr lang="en-GB" sz="3600" b="1" dirty="0" smtClean="0"/>
              <a:t>Stories about euthanasia in the Netherlands</a:t>
            </a:r>
            <a:endParaRPr lang="en-GB" sz="3600" b="1" dirty="0"/>
          </a:p>
        </p:txBody>
      </p:sp>
      <p:sp>
        <p:nvSpPr>
          <p:cNvPr id="3" name="Tijdelijke aanduiding voor inhoud 2"/>
          <p:cNvSpPr>
            <a:spLocks noGrp="1"/>
          </p:cNvSpPr>
          <p:nvPr>
            <p:ph idx="1"/>
          </p:nvPr>
        </p:nvSpPr>
        <p:spPr>
          <a:xfrm>
            <a:off x="809086" y="2471738"/>
            <a:ext cx="7920000" cy="3240000"/>
          </a:xfrm>
        </p:spPr>
        <p:txBody>
          <a:bodyPr/>
          <a:lstStyle/>
          <a:p>
            <a:pPr marL="342900" lvl="0" indent="-342900">
              <a:buFont typeface="Arial" panose="020B0604020202020204" pitchFamily="34" charset="0"/>
              <a:buChar char="•"/>
            </a:pPr>
            <a:r>
              <a:rPr lang="nl-NL" sz="3200" dirty="0" smtClean="0"/>
              <a:t>‘</a:t>
            </a:r>
            <a:r>
              <a:rPr lang="en-GB" sz="3200" dirty="0" smtClean="0"/>
              <a:t>Amsterdam’ by Ian McEwan (1998)</a:t>
            </a:r>
          </a:p>
          <a:p>
            <a:pPr marL="342900" lvl="0" indent="-342900">
              <a:buFont typeface="Arial" panose="020B0604020202020204" pitchFamily="34" charset="0"/>
              <a:buChar char="•"/>
            </a:pPr>
            <a:endParaRPr lang="nl-NL" sz="3200" dirty="0"/>
          </a:p>
          <a:p>
            <a:pPr marL="342900" lvl="0" indent="-342900">
              <a:buFont typeface="Arial" panose="020B0604020202020204" pitchFamily="34" charset="0"/>
              <a:buChar char="•"/>
            </a:pPr>
            <a:r>
              <a:rPr lang="nl-NL" sz="3200" dirty="0"/>
              <a:t>Rick Santorum (</a:t>
            </a:r>
            <a:r>
              <a:rPr lang="nl-NL" sz="3200" dirty="0" smtClean="0"/>
              <a:t>USA – 2012)</a:t>
            </a:r>
            <a:endParaRPr lang="nl-NL" dirty="0"/>
          </a:p>
        </p:txBody>
      </p:sp>
    </p:spTree>
    <p:extLst>
      <p:ext uri="{BB962C8B-B14F-4D97-AF65-F5344CB8AC3E}">
        <p14:creationId xmlns:p14="http://schemas.microsoft.com/office/powerpoint/2010/main" val="38430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smtClean="0"/>
              <a:t>3. </a:t>
            </a:r>
            <a:r>
              <a:rPr lang="en-GB" sz="3600" b="1" dirty="0" smtClean="0"/>
              <a:t>Facts</a:t>
            </a:r>
            <a:endParaRPr lang="en-GB" sz="3600" b="1" dirty="0"/>
          </a:p>
        </p:txBody>
      </p:sp>
      <p:sp>
        <p:nvSpPr>
          <p:cNvPr id="3" name="Tijdelijke aanduiding voor inhoud 2"/>
          <p:cNvSpPr>
            <a:spLocks noGrp="1"/>
          </p:cNvSpPr>
          <p:nvPr>
            <p:ph idx="1"/>
          </p:nvPr>
        </p:nvSpPr>
        <p:spPr>
          <a:xfrm>
            <a:off x="180000" y="2160000"/>
            <a:ext cx="8820472" cy="3063862"/>
          </a:xfrm>
        </p:spPr>
        <p:txBody>
          <a:bodyPr/>
          <a:lstStyle/>
          <a:p>
            <a:pPr marL="342900" lvl="0" indent="-342900">
              <a:buFont typeface="Arial" panose="020B0604020202020204" pitchFamily="34" charset="0"/>
              <a:buChar char="•"/>
            </a:pPr>
            <a:r>
              <a:rPr lang="en-GB" sz="3200" dirty="0" smtClean="0"/>
              <a:t>Countries in Europe where Euthanasia is legal</a:t>
            </a:r>
          </a:p>
          <a:p>
            <a:pPr marL="342900" lvl="0" indent="-342900">
              <a:buFont typeface="Arial" panose="020B0604020202020204" pitchFamily="34" charset="0"/>
              <a:buChar char="•"/>
            </a:pPr>
            <a:endParaRPr lang="en-GB" sz="3200" dirty="0" smtClean="0"/>
          </a:p>
          <a:p>
            <a:pPr marL="342900" lvl="0" indent="-342900">
              <a:buFont typeface="Arial" panose="020B0604020202020204" pitchFamily="34" charset="0"/>
              <a:buChar char="•"/>
            </a:pPr>
            <a:r>
              <a:rPr lang="en-GB" sz="3200" dirty="0" smtClean="0"/>
              <a:t>Outside Europe</a:t>
            </a:r>
          </a:p>
          <a:p>
            <a:endParaRPr lang="nl-NL" dirty="0"/>
          </a:p>
        </p:txBody>
      </p:sp>
    </p:spTree>
    <p:extLst>
      <p:ext uri="{BB962C8B-B14F-4D97-AF65-F5344CB8AC3E}">
        <p14:creationId xmlns:p14="http://schemas.microsoft.com/office/powerpoint/2010/main" val="306813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5332" cy="540000"/>
          </a:xfrm>
        </p:spPr>
        <p:txBody>
          <a:bodyPr>
            <a:noAutofit/>
          </a:bodyPr>
          <a:lstStyle/>
          <a:p>
            <a:r>
              <a:rPr lang="nl-NL" sz="3600" b="1" dirty="0" smtClean="0"/>
              <a:t>3. </a:t>
            </a:r>
            <a:r>
              <a:rPr lang="en-GB" sz="3600" b="1" dirty="0" smtClean="0"/>
              <a:t>Facts: Euthanasia in the Netherlands</a:t>
            </a:r>
            <a:endParaRPr lang="en-GB" sz="3600" b="1" dirty="0"/>
          </a:p>
        </p:txBody>
      </p:sp>
      <p:sp>
        <p:nvSpPr>
          <p:cNvPr id="3" name="Tijdelijke aanduiding voor inhoud 2"/>
          <p:cNvSpPr>
            <a:spLocks noGrp="1"/>
          </p:cNvSpPr>
          <p:nvPr>
            <p:ph idx="1"/>
          </p:nvPr>
        </p:nvSpPr>
        <p:spPr>
          <a:xfrm>
            <a:off x="809086" y="2471738"/>
            <a:ext cx="6804000" cy="3063862"/>
          </a:xfrm>
        </p:spPr>
        <p:txBody>
          <a:bodyPr/>
          <a:lstStyle/>
          <a:p>
            <a:pPr marL="457200" lvl="0" indent="-457200">
              <a:lnSpc>
                <a:spcPct val="100000"/>
              </a:lnSpc>
              <a:buFont typeface="+mj-lt"/>
              <a:buAutoNum type="alphaLcParenR"/>
            </a:pPr>
            <a:r>
              <a:rPr lang="en-GB" sz="3200" dirty="0" smtClean="0"/>
              <a:t>Legal framework</a:t>
            </a:r>
          </a:p>
          <a:p>
            <a:pPr marL="457200" lvl="0" indent="-457200">
              <a:lnSpc>
                <a:spcPct val="100000"/>
              </a:lnSpc>
              <a:buFont typeface="+mj-lt"/>
              <a:buAutoNum type="alphaLcParenR"/>
            </a:pPr>
            <a:endParaRPr lang="en-GB" sz="3200" dirty="0" smtClean="0"/>
          </a:p>
          <a:p>
            <a:pPr marL="457200" lvl="0" indent="-457200">
              <a:lnSpc>
                <a:spcPct val="100000"/>
              </a:lnSpc>
              <a:buFont typeface="+mj-lt"/>
              <a:buAutoNum type="alphaLcParenR"/>
            </a:pPr>
            <a:r>
              <a:rPr lang="en-GB" sz="3200" dirty="0" smtClean="0"/>
              <a:t>Practice</a:t>
            </a:r>
          </a:p>
          <a:p>
            <a:pPr marL="457200" lvl="0" indent="-457200">
              <a:lnSpc>
                <a:spcPct val="100000"/>
              </a:lnSpc>
              <a:buFont typeface="+mj-lt"/>
              <a:buAutoNum type="alphaLcParenR"/>
            </a:pPr>
            <a:endParaRPr lang="en-GB" sz="3200" dirty="0" smtClean="0"/>
          </a:p>
          <a:p>
            <a:pPr marL="457200" lvl="0" indent="-457200">
              <a:lnSpc>
                <a:spcPct val="100000"/>
              </a:lnSpc>
              <a:buFont typeface="+mj-lt"/>
              <a:buAutoNum type="alphaLcParenR"/>
            </a:pPr>
            <a:r>
              <a:rPr lang="en-GB" sz="3200" dirty="0" smtClean="0"/>
              <a:t>Further developments</a:t>
            </a:r>
          </a:p>
        </p:txBody>
      </p:sp>
    </p:spTree>
    <p:extLst>
      <p:ext uri="{BB962C8B-B14F-4D97-AF65-F5344CB8AC3E}">
        <p14:creationId xmlns:p14="http://schemas.microsoft.com/office/powerpoint/2010/main" val="121740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smtClean="0"/>
              <a:t>3 a) Legal </a:t>
            </a:r>
            <a:r>
              <a:rPr lang="en-GB" sz="3600" b="1" dirty="0" smtClean="0"/>
              <a:t>framework</a:t>
            </a:r>
            <a:endParaRPr lang="en-GB" sz="3600" b="1" dirty="0"/>
          </a:p>
        </p:txBody>
      </p:sp>
      <p:sp>
        <p:nvSpPr>
          <p:cNvPr id="3" name="Tijdelijke aanduiding voor inhoud 2"/>
          <p:cNvSpPr>
            <a:spLocks noGrp="1"/>
          </p:cNvSpPr>
          <p:nvPr>
            <p:ph idx="1"/>
          </p:nvPr>
        </p:nvSpPr>
        <p:spPr>
          <a:xfrm>
            <a:off x="251520" y="2471738"/>
            <a:ext cx="8640960" cy="3063862"/>
          </a:xfrm>
        </p:spPr>
        <p:txBody>
          <a:bodyPr/>
          <a:lstStyle/>
          <a:p>
            <a:pPr algn="ctr">
              <a:lnSpc>
                <a:spcPct val="100000"/>
              </a:lnSpc>
            </a:pPr>
            <a:r>
              <a:rPr lang="en-GB" sz="3200" i="1" dirty="0" smtClean="0"/>
              <a:t>Termination of Life on Request and Assisted Suicide (Review Procedures) Act</a:t>
            </a:r>
            <a:r>
              <a:rPr lang="en-GB" sz="3200" dirty="0" smtClean="0"/>
              <a:t> was passed in April 2001 and took effect on 1 April 2002.</a:t>
            </a:r>
          </a:p>
        </p:txBody>
      </p:sp>
    </p:spTree>
    <p:extLst>
      <p:ext uri="{BB962C8B-B14F-4D97-AF65-F5344CB8AC3E}">
        <p14:creationId xmlns:p14="http://schemas.microsoft.com/office/powerpoint/2010/main" val="428543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999" y="360000"/>
            <a:ext cx="8784000" cy="540000"/>
          </a:xfrm>
        </p:spPr>
        <p:txBody>
          <a:bodyPr>
            <a:normAutofit/>
          </a:bodyPr>
          <a:lstStyle/>
          <a:p>
            <a:r>
              <a:rPr lang="nl-NL" sz="3600" b="1" dirty="0" smtClean="0"/>
              <a:t>3 a) Legal </a:t>
            </a:r>
            <a:r>
              <a:rPr lang="en-GB" sz="3600" b="1" dirty="0" smtClean="0"/>
              <a:t>framework</a:t>
            </a:r>
            <a:endParaRPr lang="en-GB" sz="3600" b="1" dirty="0"/>
          </a:p>
        </p:txBody>
      </p:sp>
      <p:sp>
        <p:nvSpPr>
          <p:cNvPr id="3" name="Tijdelijke aanduiding voor inhoud 2"/>
          <p:cNvSpPr>
            <a:spLocks noGrp="1"/>
          </p:cNvSpPr>
          <p:nvPr>
            <p:ph idx="1"/>
          </p:nvPr>
        </p:nvSpPr>
        <p:spPr>
          <a:xfrm>
            <a:off x="179512" y="980728"/>
            <a:ext cx="8856984" cy="6143086"/>
          </a:xfrm>
        </p:spPr>
        <p:txBody>
          <a:bodyPr>
            <a:normAutofit/>
          </a:bodyPr>
          <a:lstStyle/>
          <a:p>
            <a:r>
              <a:rPr lang="en-GB" b="1" dirty="0" smtClean="0"/>
              <a:t>The law allows medical review board to suspend prosecution of doctors who performed euthanasia when each of the following conditions are fulfilled: </a:t>
            </a:r>
          </a:p>
          <a:p>
            <a:pPr marL="342900" lvl="0" indent="-342900">
              <a:lnSpc>
                <a:spcPct val="100000"/>
              </a:lnSpc>
              <a:spcBef>
                <a:spcPts val="300"/>
              </a:spcBef>
              <a:buFont typeface="Arial" panose="020B0604020202020204" pitchFamily="34" charset="0"/>
              <a:buChar char="•"/>
            </a:pPr>
            <a:r>
              <a:rPr lang="en-GB" dirty="0" smtClean="0"/>
              <a:t>the patient's suffering is unbearable with no prospect of improvement</a:t>
            </a:r>
          </a:p>
          <a:p>
            <a:pPr marL="342900" lvl="0" indent="-342900">
              <a:lnSpc>
                <a:spcPct val="100000"/>
              </a:lnSpc>
              <a:spcBef>
                <a:spcPts val="300"/>
              </a:spcBef>
              <a:buFont typeface="Arial" panose="020B0604020202020204" pitchFamily="34" charset="0"/>
              <a:buChar char="•"/>
            </a:pPr>
            <a:r>
              <a:rPr lang="en-GB" dirty="0" smtClean="0"/>
              <a:t>the patient's request for euthanasia must be voluntary and persist over time (the request cannot be granted when under the influence of others, psychological illness or drugs)</a:t>
            </a:r>
          </a:p>
          <a:p>
            <a:pPr marL="342900" lvl="0" indent="-342900">
              <a:lnSpc>
                <a:spcPct val="100000"/>
              </a:lnSpc>
              <a:spcBef>
                <a:spcPts val="300"/>
              </a:spcBef>
              <a:buFont typeface="Arial" panose="020B0604020202020204" pitchFamily="34" charset="0"/>
              <a:buChar char="•"/>
            </a:pPr>
            <a:r>
              <a:rPr lang="en-GB" dirty="0" smtClean="0"/>
              <a:t>the patient must be fully aware of his/her condition, prospects, and options</a:t>
            </a:r>
          </a:p>
          <a:p>
            <a:pPr marL="342900" lvl="0" indent="-342900">
              <a:lnSpc>
                <a:spcPct val="100000"/>
              </a:lnSpc>
              <a:spcBef>
                <a:spcPts val="300"/>
              </a:spcBef>
              <a:buFont typeface="Arial" panose="020B0604020202020204" pitchFamily="34" charset="0"/>
              <a:buChar char="•"/>
            </a:pPr>
            <a:r>
              <a:rPr lang="en-GB" dirty="0" smtClean="0"/>
              <a:t>there must be consultation with at least one other independent doctor who needs to confirm the conditions mentioned above</a:t>
            </a:r>
          </a:p>
          <a:p>
            <a:pPr marL="342900" lvl="0" indent="-342900">
              <a:lnSpc>
                <a:spcPct val="100000"/>
              </a:lnSpc>
              <a:spcBef>
                <a:spcPts val="300"/>
              </a:spcBef>
              <a:buFont typeface="Arial" panose="020B0604020202020204" pitchFamily="34" charset="0"/>
              <a:buChar char="•"/>
            </a:pPr>
            <a:r>
              <a:rPr lang="en-GB" dirty="0" smtClean="0"/>
              <a:t>the death must be carried out in a medically appropriate fashion by the doctor or patient, and the doctor must be present</a:t>
            </a:r>
          </a:p>
          <a:p>
            <a:pPr marL="342900" lvl="0" indent="-342900">
              <a:lnSpc>
                <a:spcPct val="100000"/>
              </a:lnSpc>
              <a:spcBef>
                <a:spcPts val="300"/>
              </a:spcBef>
              <a:buFont typeface="Arial" panose="020B0604020202020204" pitchFamily="34" charset="0"/>
              <a:buChar char="•"/>
            </a:pPr>
            <a:r>
              <a:rPr lang="en-GB" dirty="0" smtClean="0"/>
              <a:t>the patient is at least 12 years old (patients between 12</a:t>
            </a:r>
            <a:br>
              <a:rPr lang="en-GB" dirty="0" smtClean="0"/>
            </a:br>
            <a:r>
              <a:rPr lang="en-GB" dirty="0" smtClean="0"/>
              <a:t>and 16 years of age require the consent of their parents)</a:t>
            </a:r>
          </a:p>
          <a:p>
            <a:endParaRPr lang="en-GB" dirty="0"/>
          </a:p>
        </p:txBody>
      </p:sp>
    </p:spTree>
    <p:extLst>
      <p:ext uri="{BB962C8B-B14F-4D97-AF65-F5344CB8AC3E}">
        <p14:creationId xmlns:p14="http://schemas.microsoft.com/office/powerpoint/2010/main" val="330652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 y="360000"/>
            <a:ext cx="8784000" cy="540000"/>
          </a:xfrm>
        </p:spPr>
        <p:txBody>
          <a:bodyPr>
            <a:normAutofit/>
          </a:bodyPr>
          <a:lstStyle/>
          <a:p>
            <a:r>
              <a:rPr lang="nl-NL" sz="3600" b="1" dirty="0" smtClean="0"/>
              <a:t>3 a) Legal </a:t>
            </a:r>
            <a:r>
              <a:rPr lang="en-GB" sz="3600" b="1" dirty="0" smtClean="0"/>
              <a:t>framework</a:t>
            </a:r>
            <a:endParaRPr lang="en-GB" sz="3600" b="1" dirty="0"/>
          </a:p>
        </p:txBody>
      </p:sp>
      <p:sp>
        <p:nvSpPr>
          <p:cNvPr id="3" name="Tijdelijke aanduiding voor inhoud 2"/>
          <p:cNvSpPr>
            <a:spLocks noGrp="1"/>
          </p:cNvSpPr>
          <p:nvPr>
            <p:ph idx="1"/>
          </p:nvPr>
        </p:nvSpPr>
        <p:spPr>
          <a:xfrm>
            <a:off x="180000" y="900000"/>
            <a:ext cx="8784000" cy="5769360"/>
          </a:xfrm>
        </p:spPr>
        <p:txBody>
          <a:bodyPr>
            <a:normAutofit/>
          </a:bodyPr>
          <a:lstStyle/>
          <a:p>
            <a:pPr>
              <a:lnSpc>
                <a:spcPct val="100000"/>
              </a:lnSpc>
            </a:pPr>
            <a:r>
              <a:rPr lang="en-GB" sz="2600" b="1" dirty="0" smtClean="0"/>
              <a:t>Euthanasia remains a criminal offense in cases not meeting the law's specific conditions, with the exception of several situations that are not subject to the restrictions of the law at all, because they are not considered euthanasia but normal medical practice: </a:t>
            </a:r>
          </a:p>
          <a:p>
            <a:pPr marL="342900" lvl="0" indent="-342900">
              <a:lnSpc>
                <a:spcPct val="100000"/>
              </a:lnSpc>
              <a:spcBef>
                <a:spcPts val="1200"/>
              </a:spcBef>
              <a:buFont typeface="Arial" panose="020B0604020202020204" pitchFamily="34" charset="0"/>
              <a:buChar char="•"/>
            </a:pPr>
            <a:r>
              <a:rPr lang="en-GB" sz="2600" dirty="0" smtClean="0"/>
              <a:t>stopping or not starting a medically useless (futile) treatment</a:t>
            </a:r>
          </a:p>
          <a:p>
            <a:pPr marL="342900" lvl="0" indent="-342900">
              <a:lnSpc>
                <a:spcPct val="100000"/>
              </a:lnSpc>
              <a:spcBef>
                <a:spcPts val="1200"/>
              </a:spcBef>
              <a:buFont typeface="Arial" panose="020B0604020202020204" pitchFamily="34" charset="0"/>
              <a:buChar char="•"/>
            </a:pPr>
            <a:r>
              <a:rPr lang="en-GB" sz="2600" dirty="0" smtClean="0"/>
              <a:t>stopping or not starting a treatment at the patient's request</a:t>
            </a:r>
          </a:p>
          <a:p>
            <a:pPr marL="342900" lvl="0" indent="-342900">
              <a:lnSpc>
                <a:spcPct val="100000"/>
              </a:lnSpc>
              <a:spcBef>
                <a:spcPts val="1200"/>
              </a:spcBef>
              <a:buFont typeface="Arial" panose="020B0604020202020204" pitchFamily="34" charset="0"/>
              <a:buChar char="•"/>
            </a:pPr>
            <a:r>
              <a:rPr lang="en-GB" sz="2600" dirty="0" smtClean="0"/>
              <a:t>speeding up death as a </a:t>
            </a:r>
            <a:r>
              <a:rPr lang="en-GB" sz="2600" dirty="0" smtClean="0">
                <a:hlinkClick r:id="rId2" tooltip="Adverse effect (medicine)"/>
              </a:rPr>
              <a:t>side-effect</a:t>
            </a:r>
            <a:r>
              <a:rPr lang="en-GB" sz="2600" dirty="0" smtClean="0"/>
              <a:t> of treatment necessary for alleviating serious suffering</a:t>
            </a:r>
          </a:p>
          <a:p>
            <a:pPr>
              <a:lnSpc>
                <a:spcPct val="100000"/>
              </a:lnSpc>
              <a:spcBef>
                <a:spcPts val="1200"/>
              </a:spcBef>
            </a:pPr>
            <a:r>
              <a:rPr lang="en-GB" sz="2600" dirty="0" smtClean="0">
                <a:solidFill>
                  <a:srgbClr val="002060"/>
                </a:solidFill>
                <a:hlinkClick r:id="rId3" tooltip="Child euthanasia"/>
              </a:rPr>
              <a:t>Euthanasia of children</a:t>
            </a:r>
            <a:r>
              <a:rPr lang="en-GB" sz="2600" dirty="0" smtClean="0">
                <a:solidFill>
                  <a:srgbClr val="002060"/>
                </a:solidFill>
              </a:rPr>
              <a:t> under </a:t>
            </a:r>
            <a:r>
              <a:rPr lang="en-GB" sz="2600" dirty="0" smtClean="0"/>
              <a:t>the age of 12 remains technically illegal</a:t>
            </a:r>
            <a:endParaRPr lang="en-GB" sz="2600" dirty="0"/>
          </a:p>
        </p:txBody>
      </p:sp>
    </p:spTree>
    <p:extLst>
      <p:ext uri="{BB962C8B-B14F-4D97-AF65-F5344CB8AC3E}">
        <p14:creationId xmlns:p14="http://schemas.microsoft.com/office/powerpoint/2010/main" val="13276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LVG">
  <a:themeElements>
    <a:clrScheme name="OLVG">
      <a:dk1>
        <a:srgbClr val="17438B"/>
      </a:dk1>
      <a:lt1>
        <a:srgbClr val="FFFFFF"/>
      </a:lt1>
      <a:dk2>
        <a:srgbClr val="3C3C3C"/>
      </a:dk2>
      <a:lt2>
        <a:srgbClr val="FFFFFF"/>
      </a:lt2>
      <a:accent1>
        <a:srgbClr val="17438B"/>
      </a:accent1>
      <a:accent2>
        <a:srgbClr val="E30917"/>
      </a:accent2>
      <a:accent3>
        <a:srgbClr val="E1CAB9"/>
      </a:accent3>
      <a:accent4>
        <a:srgbClr val="3C3C3C"/>
      </a:accent4>
      <a:accent5>
        <a:srgbClr val="7D8189"/>
      </a:accent5>
      <a:accent6>
        <a:srgbClr val="FFDD04"/>
      </a:accent6>
      <a:hlink>
        <a:srgbClr val="17438B"/>
      </a:hlink>
      <a:folHlink>
        <a:srgbClr val="E30917"/>
      </a:folHlink>
    </a:clrScheme>
    <a:fontScheme name="OLV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LVG_PowerPoint_16x9.potx" id="{8FE49C30-B9AD-4DAF-AB2C-0FD9D8E62C69}" vid="{2531B20F-CC78-428B-9016-39F3810A8D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5945</TotalTime>
  <Words>983</Words>
  <Application>Microsoft Office PowerPoint</Application>
  <PresentationFormat>On-screen Show (4:3)</PresentationFormat>
  <Paragraphs>166</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1_Default Design</vt:lpstr>
      <vt:lpstr>2_Default Design</vt:lpstr>
      <vt:lpstr>OLVG</vt:lpstr>
      <vt:lpstr>Euthanasia and the challenges for a chaplain in Europe</vt:lpstr>
      <vt:lpstr>PowerPoint Presentation</vt:lpstr>
      <vt:lpstr>1. Simon Evers</vt:lpstr>
      <vt:lpstr>2. Stories about euthanasia in the Netherlands</vt:lpstr>
      <vt:lpstr>3. Facts</vt:lpstr>
      <vt:lpstr>3. Facts: Euthanasia in the Netherlands</vt:lpstr>
      <vt:lpstr>3 a) Legal framework</vt:lpstr>
      <vt:lpstr>3 a) Legal framework</vt:lpstr>
      <vt:lpstr>3 a) Legal framework</vt:lpstr>
      <vt:lpstr>3 b) Practice</vt:lpstr>
      <vt:lpstr>3 b) Practice</vt:lpstr>
      <vt:lpstr>3 b) Practice</vt:lpstr>
      <vt:lpstr>3 b) Practice</vt:lpstr>
      <vt:lpstr>3 b) Practice</vt:lpstr>
      <vt:lpstr>3 b) Practice</vt:lpstr>
      <vt:lpstr>3 b) Practice</vt:lpstr>
      <vt:lpstr>3 c) Further developments</vt:lpstr>
      <vt:lpstr>4. Law</vt:lpstr>
      <vt:lpstr>4. Law</vt:lpstr>
      <vt:lpstr>5. OLVG</vt:lpstr>
      <vt:lpstr>5. OLVG</vt:lpstr>
      <vt:lpstr>5. OLVG</vt:lpstr>
      <vt:lpstr>5. OLVG</vt:lpstr>
      <vt:lpstr>5. OLVG</vt:lpstr>
      <vt:lpstr>5. OLVG</vt:lpstr>
      <vt:lpstr>5. OLVG</vt:lpstr>
      <vt:lpstr>5. OLVG</vt:lpstr>
      <vt:lpstr>5. Doctor (elderly care specialist / hospice specialist)</vt:lpstr>
      <vt:lpstr>6. Chaplain</vt:lpstr>
      <vt:lpstr>Workshop: ‘Sharing cases’ May 15th: ‘The role of a chaplain when a person asks for euthanasia’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&amp; Carol</dc:creator>
  <cp:lastModifiedBy>Mike Rattenbury</cp:lastModifiedBy>
  <cp:revision>216</cp:revision>
  <dcterms:created xsi:type="dcterms:W3CDTF">2013-05-13T12:24:14Z</dcterms:created>
  <dcterms:modified xsi:type="dcterms:W3CDTF">2019-05-14T23:22:22Z</dcterms:modified>
</cp:coreProperties>
</file>